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sldIdLst>
    <p:sldId id="265" r:id="rId2"/>
    <p:sldId id="268" r:id="rId3"/>
    <p:sldId id="299" r:id="rId4"/>
    <p:sldId id="300" r:id="rId5"/>
    <p:sldId id="269" r:id="rId6"/>
    <p:sldId id="289" r:id="rId7"/>
    <p:sldId id="279" r:id="rId8"/>
    <p:sldId id="270" r:id="rId9"/>
    <p:sldId id="285" r:id="rId10"/>
    <p:sldId id="286" r:id="rId11"/>
    <p:sldId id="287" r:id="rId12"/>
    <p:sldId id="309" r:id="rId13"/>
    <p:sldId id="308" r:id="rId14"/>
    <p:sldId id="288" r:id="rId15"/>
    <p:sldId id="280" r:id="rId16"/>
    <p:sldId id="271" r:id="rId17"/>
    <p:sldId id="301" r:id="rId18"/>
    <p:sldId id="290" r:id="rId19"/>
    <p:sldId id="310" r:id="rId20"/>
    <p:sldId id="291" r:id="rId21"/>
    <p:sldId id="302" r:id="rId22"/>
    <p:sldId id="292" r:id="rId23"/>
    <p:sldId id="303" r:id="rId24"/>
    <p:sldId id="304" r:id="rId25"/>
    <p:sldId id="305" r:id="rId26"/>
    <p:sldId id="306" r:id="rId27"/>
    <p:sldId id="281" r:id="rId28"/>
    <p:sldId id="272" r:id="rId29"/>
    <p:sldId id="307" r:id="rId30"/>
    <p:sldId id="293" r:id="rId31"/>
    <p:sldId id="294" r:id="rId32"/>
    <p:sldId id="277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296" r:id="rId45"/>
    <p:sldId id="295" r:id="rId46"/>
    <p:sldId id="322" r:id="rId47"/>
    <p:sldId id="297" r:id="rId48"/>
    <p:sldId id="298" r:id="rId49"/>
    <p:sldId id="282" r:id="rId50"/>
    <p:sldId id="284" r:id="rId51"/>
    <p:sldId id="283" r:id="rId52"/>
    <p:sldId id="274" r:id="rId53"/>
    <p:sldId id="278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" id="{1908E546-C119-A046-97C4-67074ABDE269}">
          <p14:sldIdLst>
            <p14:sldId id="265"/>
            <p14:sldId id="268"/>
            <p14:sldId id="299"/>
            <p14:sldId id="300"/>
            <p14:sldId id="269"/>
            <p14:sldId id="289"/>
          </p14:sldIdLst>
        </p14:section>
        <p14:section name="Introducción" id="{4D35919E-5C15-E54D-8BB5-54355229AF7E}">
          <p14:sldIdLst>
            <p14:sldId id="279"/>
            <p14:sldId id="270"/>
            <p14:sldId id="285"/>
            <p14:sldId id="286"/>
            <p14:sldId id="287"/>
            <p14:sldId id="309"/>
            <p14:sldId id="308"/>
            <p14:sldId id="288"/>
          </p14:sldIdLst>
        </p14:section>
        <p14:section name="Métodos" id="{0BB3CD3F-A592-014B-BF25-EA5B6B34A9E1}">
          <p14:sldIdLst>
            <p14:sldId id="280"/>
            <p14:sldId id="271"/>
            <p14:sldId id="301"/>
            <p14:sldId id="290"/>
            <p14:sldId id="310"/>
            <p14:sldId id="291"/>
            <p14:sldId id="302"/>
            <p14:sldId id="292"/>
            <p14:sldId id="303"/>
            <p14:sldId id="304"/>
            <p14:sldId id="305"/>
            <p14:sldId id="306"/>
          </p14:sldIdLst>
        </p14:section>
        <p14:section name="Resultados" id="{42EB6C0E-B64D-9A42-B88D-F902EDBF3F75}">
          <p14:sldIdLst>
            <p14:sldId id="281"/>
            <p14:sldId id="272"/>
            <p14:sldId id="307"/>
            <p14:sldId id="293"/>
            <p14:sldId id="294"/>
            <p14:sldId id="277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296"/>
            <p14:sldId id="295"/>
            <p14:sldId id="322"/>
            <p14:sldId id="297"/>
            <p14:sldId id="298"/>
          </p14:sldIdLst>
        </p14:section>
        <p14:section name="Conclusiones" id="{FE6AD19F-31B0-264F-8DEC-CA36B7922D3A}">
          <p14:sldIdLst>
            <p14:sldId id="282"/>
            <p14:sldId id="284"/>
            <p14:sldId id="283"/>
            <p14:sldId id="274"/>
          </p14:sldIdLst>
        </p14:section>
        <p14:section name="Despedida" id="{6D589B18-F761-9843-BBF5-4079DAA34510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37"/>
    <a:srgbClr val="90C11F"/>
    <a:srgbClr val="006936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8"/>
    <p:restoredTop sz="96327"/>
  </p:normalViewPr>
  <p:slideViewPr>
    <p:cSldViewPr snapToGrid="0">
      <p:cViewPr varScale="1">
        <p:scale>
          <a:sx n="82" d="100"/>
          <a:sy n="82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07E6D-5829-DB4C-ADB3-134658977009}" type="datetimeFigureOut">
              <a:rPr lang="es-ES_tradnl" smtClean="0"/>
              <a:t>06/01/2024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31A8E-F012-F940-9A4B-F0F89888373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770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BDED2D-8A12-E8AC-7A2C-E8B6B8AF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-14000"/>
          </a:blip>
          <a:srcRect l="11992" t="42342" r="12408" b="40771"/>
          <a:stretch/>
        </p:blipFill>
        <p:spPr>
          <a:xfrm>
            <a:off x="51955" y="114300"/>
            <a:ext cx="1859973" cy="41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DBBBC-420F-06DF-4619-BED221E2C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23000" contrast="-21000"/>
            <a:alphaModFix amt="30000"/>
          </a:blip>
          <a:srcRect l="36887" t="26368" r="38371" b="26620"/>
          <a:stretch/>
        </p:blipFill>
        <p:spPr>
          <a:xfrm>
            <a:off x="7408714" y="-160773"/>
            <a:ext cx="4742114" cy="6962632"/>
          </a:xfrm>
          <a:prstGeom prst="rect">
            <a:avLst/>
          </a:prstGeom>
          <a:noFill/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70CF25E-ABDA-D86C-82C0-4D87926E18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51511" y="139886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s-ES_tradnl" dirty="0"/>
              <a:t>Título de proyecto: con escudo de la</a:t>
            </a:r>
            <a:br>
              <a:rPr lang="es-ES_tradnl" dirty="0"/>
            </a:br>
            <a:r>
              <a:rPr lang="es-ES_tradnl" dirty="0"/>
              <a:t>Universidad</a:t>
            </a:r>
            <a:endParaRPr lang="de-DE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41A49D48-BEA2-5026-0B04-C5187879F4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1511" y="2946680"/>
            <a:ext cx="11341100" cy="972000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estudiante</a:t>
            </a:r>
            <a:endParaRPr lang="de-DE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8FA1D1ED-F5D8-0BF3-1CAE-E4B5D121E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51511" y="436658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51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4D87-90B4-0B1C-11C3-5BCF0462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E06AD-9D40-DCBB-24A6-61D5E2D4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10312"/>
            <a:ext cx="2743200" cy="365125"/>
          </a:xfrm>
        </p:spPr>
        <p:txBody>
          <a:bodyPr/>
          <a:lstStyle/>
          <a:p>
            <a:fld id="{4723CD40-2C9E-C140-AAE7-72BBB851090D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EF038-6F49-FF69-7E3D-0BDD321A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8D0E1-AFE1-79A9-9E41-6E97B2AE1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782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022FD-5808-795E-7458-8578EFDE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62142"/>
            <a:ext cx="2743200" cy="365125"/>
          </a:xfrm>
        </p:spPr>
        <p:txBody>
          <a:bodyPr/>
          <a:lstStyle/>
          <a:p>
            <a:fld id="{7637C48B-ABAE-264E-AE00-45708B44AD3C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A1238-9C87-2B97-FDA5-70B20A36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A609C-C99E-CF40-B876-33ACDED11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2672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AE09-D634-1007-B152-2F57B7D4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90212" cy="1005840"/>
          </a:xfrm>
        </p:spPr>
        <p:txBody>
          <a:bodyPr anchor="b"/>
          <a:lstStyle>
            <a:lvl1pPr>
              <a:defRPr sz="3200">
                <a:solidFill>
                  <a:srgbClr val="00693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40917-DD42-3215-89F6-0BE9B6394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596" y="1695797"/>
            <a:ext cx="7905404" cy="4165254"/>
          </a:xfrm>
        </p:spPr>
        <p:txBody>
          <a:bodyPr/>
          <a:lstStyle>
            <a:lvl1pPr marL="0" indent="0">
              <a:buNone/>
              <a:defRPr sz="3200">
                <a:solidFill>
                  <a:srgbClr val="006936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178A5-2774-4BED-BB3E-FB788C9B6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95797"/>
            <a:ext cx="2560117" cy="1371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A0CC1-F66A-7A69-3B37-0D93F44A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21948"/>
            <a:ext cx="2743200" cy="365125"/>
          </a:xfrm>
        </p:spPr>
        <p:txBody>
          <a:bodyPr/>
          <a:lstStyle/>
          <a:p>
            <a:fld id="{90FC712D-FACC-A54E-A525-701DE29FC062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EC80D-B0F8-DC28-58D2-33BA96DC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27443-F055-D573-CD7E-A8EB78B0A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60163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B821-DDD8-EFA7-1D8C-238974F7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40DFA-B43F-197B-A0C7-0CE6B135A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1629B-9561-49DB-E903-4D0579A8C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DCE69-EB65-2FA9-56F9-8F3B6D79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9D736082-4F3C-E540-97D0-5DF4EDB5494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A6E0D-FFDF-DF47-00C3-65288E16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E7EE3-FECA-B6FE-2BA9-8346F085C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94419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DEED-60C2-DA47-90B2-3328E27C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712BD-104E-98A3-31CB-924F8DA78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04958-B851-6175-F792-FE56F451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2190"/>
            <a:ext cx="2743200" cy="365125"/>
          </a:xfrm>
        </p:spPr>
        <p:txBody>
          <a:bodyPr/>
          <a:lstStyle/>
          <a:p>
            <a:fld id="{0CA33833-74CF-0C4A-A000-05F7883D5EAD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DC25D-522B-8BF3-25DE-4951342D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6EACA-9699-354A-0B89-34D361CE5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2464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F682D-EC8A-6377-5812-940A7CCB4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D21E8-7524-16E1-309F-C4FB6C15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487BF-B067-BE89-1F3D-73C03F38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2190"/>
            <a:ext cx="2743200" cy="365125"/>
          </a:xfrm>
        </p:spPr>
        <p:txBody>
          <a:bodyPr/>
          <a:lstStyle/>
          <a:p>
            <a:fld id="{2B0C7413-3664-9549-883F-681359F5BB04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F17E-A71C-8A3C-6809-683AA960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2F451-A5C6-CB45-DE03-21DC1314F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89699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BDED2D-8A12-E8AC-7A2C-E8B6B8AF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-14000"/>
          </a:blip>
          <a:srcRect l="11992" t="42342" r="12408" b="40771"/>
          <a:stretch/>
        </p:blipFill>
        <p:spPr>
          <a:xfrm>
            <a:off x="51955" y="114300"/>
            <a:ext cx="1859973" cy="41547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70CF25E-ABDA-D86C-82C0-4D87926E1877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425450" y="2709000"/>
            <a:ext cx="11341100" cy="1440000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5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BDED2D-8A12-E8AC-7A2C-E8B6B8AF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-14000"/>
          </a:blip>
          <a:srcRect l="11992" t="42342" r="12408" b="40771"/>
          <a:stretch/>
        </p:blipFill>
        <p:spPr>
          <a:xfrm>
            <a:off x="51955" y="114300"/>
            <a:ext cx="3067076" cy="685114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70CF25E-ABDA-D86C-82C0-4D87926E18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51511" y="1398868"/>
            <a:ext cx="7806784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s-ES_tradnl" dirty="0"/>
              <a:t>Título de proyecto: con foto del proyecto</a:t>
            </a:r>
            <a:endParaRPr lang="de-DE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41A49D48-BEA2-5026-0B04-C5187879F4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1511" y="2946680"/>
            <a:ext cx="7806784" cy="972000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estudiante</a:t>
            </a:r>
            <a:endParaRPr lang="de-DE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8FA1D1ED-F5D8-0BF3-1CAE-E4B5D121E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1511" y="4366586"/>
            <a:ext cx="7806784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F4BD2A-3AF2-0CAC-5075-8E186E5E8259}"/>
              </a:ext>
            </a:extLst>
          </p:cNvPr>
          <p:cNvSpPr/>
          <p:nvPr userDrawn="1"/>
        </p:nvSpPr>
        <p:spPr>
          <a:xfrm>
            <a:off x="8028633" y="0"/>
            <a:ext cx="416336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19F1B-3E15-41CF-A818-8FB29272B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048756" y="0"/>
            <a:ext cx="4143244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335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90C11F">
            <a:alpha val="729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B0235-C527-825E-ACB3-9BEE190A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356350"/>
            <a:ext cx="2743200" cy="365125"/>
          </a:xfrm>
        </p:spPr>
        <p:txBody>
          <a:bodyPr/>
          <a:lstStyle/>
          <a:p>
            <a:fld id="{390B75EC-786A-5746-887E-9BE3C8744893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3FAAC-118E-863E-3B6E-02CEA16D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250" y="6307641"/>
            <a:ext cx="2743200" cy="365125"/>
          </a:xfrm>
        </p:spPr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B97CB-184D-8E02-9FDD-158B49695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rgbClr val="90C11F">
              <a:alpha val="0"/>
            </a:srgbClr>
          </a:solidFill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94799AD-6B47-8298-C182-0DE86EDBB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Capítulo</a:t>
            </a:r>
            <a:r>
              <a:rPr lang="en-US" dirty="0"/>
              <a:t> – </a:t>
            </a:r>
            <a:r>
              <a:rPr lang="en-US" dirty="0" err="1"/>
              <a:t>Subtítulo</a:t>
            </a:r>
            <a:endParaRPr lang="de-DE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62113B68-71B9-50A6-0C8A-7A298750CB7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650" y="4482531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adicional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E82BBD-6180-FD57-62E7-580C5FC97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100000" contrast="-100000"/>
            <a:alphaModFix amt="18000"/>
          </a:blip>
          <a:srcRect l="36887" t="26368" r="38371" b="26620"/>
          <a:stretch/>
        </p:blipFill>
        <p:spPr>
          <a:xfrm>
            <a:off x="7338375" y="-158516"/>
            <a:ext cx="4742114" cy="6962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636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365126"/>
            <a:ext cx="11349037" cy="1255256"/>
          </a:xfrm>
        </p:spPr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27736"/>
            <a:ext cx="11349037" cy="4254514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849DF9F-28A6-0D14-0F0A-66A6CE05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162940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4">
            <a:extLst>
              <a:ext uri="{FF2B5EF4-FFF2-40B4-BE49-F238E27FC236}">
                <a16:creationId xmlns:a16="http://schemas.microsoft.com/office/drawing/2014/main" id="{85414C03-C106-EE6C-03B5-10A0F3DA1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6082250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48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365126"/>
            <a:ext cx="11349037" cy="1255256"/>
          </a:xfrm>
        </p:spPr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27736"/>
            <a:ext cx="11349037" cy="1871420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849DF9F-28A6-0D14-0F0A-66A6CE05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162940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4">
            <a:extLst>
              <a:ext uri="{FF2B5EF4-FFF2-40B4-BE49-F238E27FC236}">
                <a16:creationId xmlns:a16="http://schemas.microsoft.com/office/drawing/2014/main" id="{85414C03-C106-EE6C-03B5-10A0F3DA1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6082250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B665D6-9F20-225F-9E4D-48876995B5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3502" y="3854885"/>
            <a:ext cx="11349037" cy="1871420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852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365125"/>
            <a:ext cx="11349037" cy="1325563"/>
          </a:xfrm>
        </p:spPr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27736"/>
            <a:ext cx="5674519" cy="4254514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849DF9F-28A6-0D14-0F0A-66A6CE05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1717241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4">
            <a:extLst>
              <a:ext uri="{FF2B5EF4-FFF2-40B4-BE49-F238E27FC236}">
                <a16:creationId xmlns:a16="http://schemas.microsoft.com/office/drawing/2014/main" id="{85414C03-C106-EE6C-03B5-10A0F3DA1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621930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64F2BD-6933-4FBE-C923-AF0E3E684EC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0958" y="1824179"/>
            <a:ext cx="5674519" cy="4254514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52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6943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6AD7-5F9A-0F05-DAE0-573913B2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2" y="365125"/>
            <a:ext cx="11444994" cy="1325563"/>
          </a:xfrm>
        </p:spPr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61C8A-1240-003C-AC05-1347F0517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745241"/>
            <a:ext cx="5646297" cy="350000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C9542-D393-FD59-EB6A-6DF6D53E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48200" y="6356350"/>
            <a:ext cx="2743200" cy="365125"/>
          </a:xfrm>
        </p:spPr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AC98-0A09-95AC-0EEC-E093DB26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94AA0-3F6F-9008-37B9-D77E0B860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E10746C5-169D-4FB7-4055-751412740D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3502" y="5354988"/>
            <a:ext cx="5646298" cy="78455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8992F45-8C27-6C3E-A86E-84FE146E92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62987" y="5345831"/>
            <a:ext cx="5646298" cy="78455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5EF459D-D07E-B8ED-7D05-15E873406C1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73502" y="1833612"/>
            <a:ext cx="5646297" cy="350000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25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2781-A10A-021D-B8F4-5509DEE0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F8887-CBB9-2508-1B71-C7A4EC06E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0C11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09019-46F7-5F40-ABC7-DB1AC49E6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683BE-6D0E-CF80-F63C-F076EDC5B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0C11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04E76-2280-7A8B-BE8C-66B3FE149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40751-665B-08DC-A55A-063BD314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0600" y="6372190"/>
            <a:ext cx="2743200" cy="365125"/>
          </a:xfrm>
        </p:spPr>
        <p:txBody>
          <a:bodyPr/>
          <a:lstStyle/>
          <a:p>
            <a:fld id="{55190B02-CE7E-F34D-B9CB-30ACB5035448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DC5FB-ACFB-D8E0-A78B-2FBD5983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59AE6-0147-13F2-5C44-8094FBB78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0641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74393-56C9-717C-1609-E50BA0DD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A4459-CDFA-D30E-5FE1-939D967C9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02367-53A0-E68B-9962-BE4F26B2F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AC8EC-7787-1C40-924A-0AE28207562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92D05-4DE5-E649-3B42-7A8B4F198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4C1C0-B1A5-866B-7D1B-614C8B30A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87285-8FD8-0B42-9EF1-8B032D8EAAB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51" r:id="rId3"/>
    <p:sldLayoutId id="2147483660" r:id="rId4"/>
    <p:sldLayoutId id="2147483665" r:id="rId5"/>
    <p:sldLayoutId id="214748366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6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EA04-036F-BDE0-594E-B1B38A407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511" y="1398867"/>
            <a:ext cx="7806784" cy="1890975"/>
          </a:xfrm>
        </p:spPr>
        <p:txBody>
          <a:bodyPr>
            <a:noAutofit/>
          </a:bodyPr>
          <a:lstStyle/>
          <a:p>
            <a:r>
              <a:rPr lang="es-GT" sz="3200" dirty="0"/>
              <a:t>Desarrollo y evaluación de algoritmos para el mapeo de entornos y generación de trayectorias utilizando sistemas robóticos </a:t>
            </a:r>
            <a:r>
              <a:rPr lang="es-GT" sz="3200" dirty="0" err="1"/>
              <a:t>multi-agente</a:t>
            </a:r>
            <a:r>
              <a:rPr lang="es-GT" sz="3200" dirty="0"/>
              <a:t>.</a:t>
            </a:r>
            <a:endParaRPr lang="es-ES_tradnl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65823-19DF-FA05-D5B4-F2AB5347E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11" y="3533133"/>
            <a:ext cx="7806784" cy="972000"/>
          </a:xfrm>
        </p:spPr>
        <p:txBody>
          <a:bodyPr/>
          <a:lstStyle/>
          <a:p>
            <a:r>
              <a:rPr lang="es-ES_tradnl" dirty="0"/>
              <a:t>Fredy </a:t>
            </a:r>
            <a:r>
              <a:rPr lang="es-ES_tradnl" dirty="0" err="1"/>
              <a:t>Josue</a:t>
            </a:r>
            <a:r>
              <a:rPr lang="es-ES_tradnl" dirty="0"/>
              <a:t> Godoy Lucero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E2BBF-2445-22F0-D91E-946DB5E24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511" y="4748423"/>
            <a:ext cx="7806784" cy="1692000"/>
          </a:xfrm>
        </p:spPr>
        <p:txBody>
          <a:bodyPr>
            <a:normAutofit/>
          </a:bodyPr>
          <a:lstStyle/>
          <a:p>
            <a:r>
              <a:rPr lang="es-ES_tradnl" sz="1800" dirty="0"/>
              <a:t>Universidad del Valle de Guatemala</a:t>
            </a:r>
          </a:p>
          <a:p>
            <a:r>
              <a:rPr lang="es-ES_tradnl" sz="1800" dirty="0"/>
              <a:t>Facultad de Ingeniería </a:t>
            </a:r>
          </a:p>
          <a:p>
            <a:r>
              <a:rPr lang="es-ES_tradnl" sz="1800" dirty="0"/>
              <a:t>Licenciatura en Ingeniería Mecatrónica</a:t>
            </a:r>
          </a:p>
          <a:p>
            <a:r>
              <a:rPr lang="es-ES_tradnl" sz="1800" dirty="0"/>
              <a:t>Presentación Proyecto de Graduación </a:t>
            </a:r>
          </a:p>
          <a:p>
            <a:r>
              <a:rPr lang="es-ES_tradnl" sz="1800" dirty="0"/>
              <a:t>Guatemala, 06 de enero de 2024</a:t>
            </a:r>
          </a:p>
          <a:p>
            <a:endParaRPr lang="es-ES_tradnl" sz="18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AA77B8-6613-CF0E-37C9-282AFBE80655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CA624C-9F41-0837-23C9-3821B465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9828" r="9828"/>
          <a:stretch/>
        </p:blipFill>
        <p:spPr bwMode="auto">
          <a:xfrm>
            <a:off x="7958295" y="0"/>
            <a:ext cx="4233705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5000"/>
              </a:srgbClr>
            </a:outerShdw>
            <a:reflection stA="99000" endPos="63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5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3489-8B21-1A40-C62B-2B3630F5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Alcance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2ECDF-77B6-E24E-7A04-C4B780E4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GT" sz="2400" dirty="0"/>
              <a:t>Exploración, mapeo y planificación de trayectorias en entornos 2D a nivel de simulación utilizando vehículos con tracción diferencial.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AFBD3-F1C3-D944-1A4B-4012A646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2CDD6-7587-D1E3-9DDE-8B27D6E3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10</a:t>
            </a:fld>
            <a:endParaRPr lang="es-ES_tradnl" dirty="0"/>
          </a:p>
        </p:txBody>
      </p:sp>
      <p:pic>
        <p:nvPicPr>
          <p:cNvPr id="7" name="Picture 6" descr="A black and white drawing of a blueprint&#10;&#10;Description automatically generated">
            <a:extLst>
              <a:ext uri="{FF2B5EF4-FFF2-40B4-BE49-F238E27FC236}">
                <a16:creationId xmlns:a16="http://schemas.microsoft.com/office/drawing/2014/main" id="{B796AC56-116E-71E9-CC2B-E1881995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601798"/>
            <a:ext cx="6914489" cy="3372404"/>
          </a:xfrm>
          <a:prstGeom prst="rect">
            <a:avLst/>
          </a:prstGeom>
        </p:spPr>
      </p:pic>
      <p:pic>
        <p:nvPicPr>
          <p:cNvPr id="9" name="Picture 8" descr="A game of a maze&#10;&#10;Description automatically generated">
            <a:extLst>
              <a:ext uri="{FF2B5EF4-FFF2-40B4-BE49-F238E27FC236}">
                <a16:creationId xmlns:a16="http://schemas.microsoft.com/office/drawing/2014/main" id="{B157BDD4-6632-BEF9-62EE-BCA457FC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51" y="2601798"/>
            <a:ext cx="3359003" cy="33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3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1018-E068-4CEE-F7BF-88E17C4E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/>
              <a:t>Marco teórico</a:t>
            </a:r>
            <a:endParaRPr lang="es-G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E71D9-6063-D35D-EAE8-B4067DD3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CDB59-2254-E82C-A0E1-B32260BC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11</a:t>
            </a:fld>
            <a:endParaRPr lang="es-ES_trad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4C007-3670-738B-7BF5-3938BC1261ED}"/>
              </a:ext>
            </a:extLst>
          </p:cNvPr>
          <p:cNvSpPr txBox="1"/>
          <p:nvPr/>
        </p:nvSpPr>
        <p:spPr>
          <a:xfrm>
            <a:off x="3332878" y="1866548"/>
            <a:ext cx="622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/>
              <a:t>Vehículo con tracción diferencial </a:t>
            </a:r>
            <a:r>
              <a:rPr lang="es-GT" sz="2400" dirty="0" err="1"/>
              <a:t>Pololu</a:t>
            </a:r>
            <a:r>
              <a:rPr lang="es-GT" sz="2400" dirty="0"/>
              <a:t> 3pi+</a:t>
            </a:r>
          </a:p>
        </p:txBody>
      </p:sp>
      <p:pic>
        <p:nvPicPr>
          <p:cNvPr id="10" name="Picture 9" descr="A white round device with a blue screen&#10;&#10;Description automatically generated">
            <a:extLst>
              <a:ext uri="{FF2B5EF4-FFF2-40B4-BE49-F238E27FC236}">
                <a16:creationId xmlns:a16="http://schemas.microsoft.com/office/drawing/2014/main" id="{B6074C40-ACCB-86D5-A5B6-380D0826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51" y="2574380"/>
            <a:ext cx="3673569" cy="3297028"/>
          </a:xfrm>
          <a:prstGeom prst="rect">
            <a:avLst/>
          </a:prstGeom>
        </p:spPr>
      </p:pic>
      <p:pic>
        <p:nvPicPr>
          <p:cNvPr id="6" name="Picture 5" descr="A drawing of a circular object with a square object with a square object with a square object with a square object with a square object with a square object with a square object with a square object&#10;&#10;Description automatically generated">
            <a:extLst>
              <a:ext uri="{FF2B5EF4-FFF2-40B4-BE49-F238E27FC236}">
                <a16:creationId xmlns:a16="http://schemas.microsoft.com/office/drawing/2014/main" id="{7B032922-5376-04FB-4969-BA111C20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86" y="2428064"/>
            <a:ext cx="4146056" cy="35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7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1018-E068-4CEE-F7BF-88E17C4E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Marco teórico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E71D9-6063-D35D-EAE8-B4067DD3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CDB59-2254-E82C-A0E1-B32260BC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12</a:t>
            </a:fld>
            <a:endParaRPr lang="es-ES_tradnl" dirty="0"/>
          </a:p>
        </p:txBody>
      </p:sp>
      <p:pic>
        <p:nvPicPr>
          <p:cNvPr id="7" name="Picture 6" descr="Diagram of a diagram of a vehicle&#10;&#10;Description automatically generated">
            <a:extLst>
              <a:ext uri="{FF2B5EF4-FFF2-40B4-BE49-F238E27FC236}">
                <a16:creationId xmlns:a16="http://schemas.microsoft.com/office/drawing/2014/main" id="{F2136980-0BA6-7B9A-50E3-401AFEA78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35" y="2522371"/>
            <a:ext cx="3844871" cy="3182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4C007-3670-738B-7BF5-3938BC1261ED}"/>
              </a:ext>
            </a:extLst>
          </p:cNvPr>
          <p:cNvSpPr txBox="1"/>
          <p:nvPr/>
        </p:nvSpPr>
        <p:spPr>
          <a:xfrm>
            <a:off x="3623687" y="1840544"/>
            <a:ext cx="4944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/>
              <a:t>Vehículos con tracción diferencial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09309A-049C-B32D-3611-4C681E3B321B}"/>
                  </a:ext>
                </a:extLst>
              </p:cNvPr>
              <p:cNvSpPr txBox="1"/>
              <p:nvPr/>
            </p:nvSpPr>
            <p:spPr>
              <a:xfrm>
                <a:off x="4977881" y="3589602"/>
                <a:ext cx="6864315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𝐷𝑖𝑠𝑡𝑎𝑛𝑐𝑖𝑎</m:t>
                      </m:r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𝑟𝑒𝑐𝑜𝑟𝑟𝑖𝑑𝑎</m:t>
                      </m:r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G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𝑅𝑜𝑡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𝑟𝑢𝑒𝑑𝑎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𝑑𝑒𝑟𝑒𝑐h𝑎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𝑅𝑜𝑡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𝑟𝑢𝑒𝑑𝑎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𝑖𝑧𝑞𝑢𝑖𝑒𝑟𝑑𝑎</m:t>
                          </m:r>
                        </m:num>
                        <m:den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GT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09309A-049C-B32D-3611-4C681E3B3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881" y="3589602"/>
                <a:ext cx="6864315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G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32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1018-E068-4CEE-F7BF-88E17C4E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Marco teórico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E71D9-6063-D35D-EAE8-B4067DD3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CDB59-2254-E82C-A0E1-B32260BC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13</a:t>
            </a:fld>
            <a:endParaRPr lang="es-ES_trad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82DB1-B8EE-C506-0064-AD499C8999F2}"/>
              </a:ext>
            </a:extLst>
          </p:cNvPr>
          <p:cNvSpPr txBox="1"/>
          <p:nvPr/>
        </p:nvSpPr>
        <p:spPr>
          <a:xfrm>
            <a:off x="3426037" y="1998458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Light Detection and Ranging (LiDAR).</a:t>
            </a:r>
            <a:endParaRPr lang="es-GT" sz="2400" dirty="0"/>
          </a:p>
        </p:txBody>
      </p:sp>
      <p:pic>
        <p:nvPicPr>
          <p:cNvPr id="13" name="Picture 12" descr="A circular object with a red and yellow line&#10;&#10;Description automatically generated with medium confidence">
            <a:extLst>
              <a:ext uri="{FF2B5EF4-FFF2-40B4-BE49-F238E27FC236}">
                <a16:creationId xmlns:a16="http://schemas.microsoft.com/office/drawing/2014/main" id="{8C1080A1-76CE-6509-B5A4-5DE35FAB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78" y="2726389"/>
            <a:ext cx="4020267" cy="3039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C1D1C-6FDD-FCED-5E1D-4BBCC8E35A7D}"/>
              </a:ext>
            </a:extLst>
          </p:cNvPr>
          <p:cNvSpPr txBox="1"/>
          <p:nvPr/>
        </p:nvSpPr>
        <p:spPr>
          <a:xfrm>
            <a:off x="5775650" y="2807798"/>
            <a:ext cx="323864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000" dirty="0"/>
              <a:t>Características: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2000" dirty="0"/>
              <a:t>Emisión de pulsos láser.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2000" dirty="0"/>
              <a:t>Recepción de retornos.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2000" dirty="0"/>
              <a:t>Cálculo de distancias.</a:t>
            </a:r>
          </a:p>
          <a:p>
            <a:endParaRPr lang="es-G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3AA50-F3DA-E710-ECCF-201871A05C0A}"/>
              </a:ext>
            </a:extLst>
          </p:cNvPr>
          <p:cNvSpPr txBox="1"/>
          <p:nvPr/>
        </p:nvSpPr>
        <p:spPr>
          <a:xfrm>
            <a:off x="5775650" y="4408236"/>
            <a:ext cx="306551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000" dirty="0"/>
              <a:t>Aplicaciones: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2000" dirty="0"/>
              <a:t>Cartografía.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2000" dirty="0"/>
              <a:t>Vehículos autónomos. 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49514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201D-F291-05D0-1B94-0CF2916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Marco teórico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822FD-5CBE-C84B-1588-F9F83E383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2CDC0-3C7C-9C69-DD0B-386A5B78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14</a:t>
            </a:fld>
            <a:endParaRPr lang="es-ES_trad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97CD4-3F1B-713E-D676-6BA0A647580A}"/>
              </a:ext>
            </a:extLst>
          </p:cNvPr>
          <p:cNvSpPr txBox="1"/>
          <p:nvPr/>
        </p:nvSpPr>
        <p:spPr>
          <a:xfrm>
            <a:off x="2496487" y="1866212"/>
            <a:ext cx="7199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GT" sz="2400" dirty="0"/>
              <a:t>Entorno de simulación </a:t>
            </a:r>
            <a:r>
              <a:rPr lang="es-GT" sz="2400" dirty="0" err="1"/>
              <a:t>Webots</a:t>
            </a:r>
            <a:r>
              <a:rPr lang="es-GT" sz="2400" dirty="0"/>
              <a:t>, y lenguaje </a:t>
            </a:r>
          </a:p>
          <a:p>
            <a:pPr algn="ctr"/>
            <a:r>
              <a:rPr lang="es-GT" sz="2400" dirty="0"/>
              <a:t>de programación para controladores Python 3.11.1.</a:t>
            </a:r>
          </a:p>
        </p:txBody>
      </p:sp>
      <p:pic>
        <p:nvPicPr>
          <p:cNvPr id="2052" name="Picture 4" descr="webots · GitHub Topics · GitHub">
            <a:extLst>
              <a:ext uri="{FF2B5EF4-FFF2-40B4-BE49-F238E27FC236}">
                <a16:creationId xmlns:a16="http://schemas.microsoft.com/office/drawing/2014/main" id="{FBEF3218-C10F-DC9A-0FEE-CCDBFDDE8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86" y="2697209"/>
            <a:ext cx="5740924" cy="28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storia de Python - Wikipedia, la enciclopedia libre">
            <a:extLst>
              <a:ext uri="{FF2B5EF4-FFF2-40B4-BE49-F238E27FC236}">
                <a16:creationId xmlns:a16="http://schemas.microsoft.com/office/drawing/2014/main" id="{FB9424DA-C52C-9810-9195-5D0ABDB6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51" y="2943039"/>
            <a:ext cx="2619297" cy="28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64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E2B28-9251-A148-327A-CA5EF9C0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F2823-ABD6-50EA-79AC-CBD7B720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15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83D0F2-A618-600D-5ACA-F16F9033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GT" dirty="0"/>
              <a:t>Diseño de representación </a:t>
            </a:r>
            <a:r>
              <a:rPr lang="es-GT" dirty="0" err="1"/>
              <a:t>Pololu</a:t>
            </a:r>
            <a:r>
              <a:rPr lang="es-GT" dirty="0"/>
              <a:t> 3pi+ y mundo simulado en </a:t>
            </a:r>
            <a:r>
              <a:rPr lang="es-GT" dirty="0" err="1"/>
              <a:t>Webots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6429A-1381-10F9-4FB1-510AAE774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2594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F105-E244-B27D-949C-9DF1CFAF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e implementación </a:t>
            </a:r>
            <a:r>
              <a:rPr lang="es-ES_tradnl" dirty="0" err="1"/>
              <a:t>Pololu</a:t>
            </a:r>
            <a:r>
              <a:rPr lang="es-ES_tradnl" dirty="0"/>
              <a:t> 3pi+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B0738-3AE1-A61D-502A-9B046F09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E70CF-0D2E-4E57-8D3C-87A0F9B9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8" name="Picture 7" descr="A circular object with a table&#10;&#10;Description automatically generated">
            <a:extLst>
              <a:ext uri="{FF2B5EF4-FFF2-40B4-BE49-F238E27FC236}">
                <a16:creationId xmlns:a16="http://schemas.microsoft.com/office/drawing/2014/main" id="{30AB6BA9-BB54-2CD0-AEEB-40EE5EC7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83" y="2554664"/>
            <a:ext cx="3812117" cy="3022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47677-18DB-3B63-994C-9EA3CF898D2F}"/>
              </a:ext>
            </a:extLst>
          </p:cNvPr>
          <p:cNvSpPr txBox="1"/>
          <p:nvPr/>
        </p:nvSpPr>
        <p:spPr>
          <a:xfrm>
            <a:off x="1847156" y="1760755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800" dirty="0"/>
              <a:t>Diseño 3D.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EBA2-6205-418C-27B8-3B29D6B1BA44}"/>
              </a:ext>
            </a:extLst>
          </p:cNvPr>
          <p:cNvSpPr txBox="1"/>
          <p:nvPr/>
        </p:nvSpPr>
        <p:spPr>
          <a:xfrm>
            <a:off x="5553074" y="1545311"/>
            <a:ext cx="6486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800" dirty="0"/>
              <a:t>Diseño en </a:t>
            </a:r>
            <a:r>
              <a:rPr lang="es-GT" sz="2800" dirty="0" err="1"/>
              <a:t>Webots</a:t>
            </a:r>
            <a:r>
              <a:rPr lang="es-GT" sz="2800" dirty="0"/>
              <a:t> con sensores de distancia. Creación de PROTO.</a:t>
            </a:r>
          </a:p>
        </p:txBody>
      </p:sp>
      <p:pic>
        <p:nvPicPr>
          <p:cNvPr id="12" name="Picture 11" descr="A white round chair with a table on a wooden floor&#10;&#10;Description automatically generated">
            <a:extLst>
              <a:ext uri="{FF2B5EF4-FFF2-40B4-BE49-F238E27FC236}">
                <a16:creationId xmlns:a16="http://schemas.microsoft.com/office/drawing/2014/main" id="{942206E1-27B9-6B4E-E0D2-25585CBC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407" y="2641996"/>
            <a:ext cx="3855858" cy="32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13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F105-E244-B27D-949C-9DF1CFAF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e implementación </a:t>
            </a:r>
            <a:r>
              <a:rPr lang="es-ES_tradnl" dirty="0" err="1"/>
              <a:t>Pololu</a:t>
            </a:r>
            <a:r>
              <a:rPr lang="es-ES_tradnl" dirty="0"/>
              <a:t> 3pi+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B0738-3AE1-A61D-502A-9B046F09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E70CF-0D2E-4E57-8D3C-87A0F9B9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17</a:t>
            </a:fld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EBA2-6205-418C-27B8-3B29D6B1BA44}"/>
              </a:ext>
            </a:extLst>
          </p:cNvPr>
          <p:cNvSpPr txBox="1"/>
          <p:nvPr/>
        </p:nvSpPr>
        <p:spPr>
          <a:xfrm>
            <a:off x="2852736" y="1582633"/>
            <a:ext cx="648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2800" dirty="0"/>
              <a:t>Sensores en vehículo. </a:t>
            </a:r>
          </a:p>
        </p:txBody>
      </p:sp>
      <p:pic>
        <p:nvPicPr>
          <p:cNvPr id="4" name="Picture 3" descr="A logo with red lines&#10;&#10;Description automatically generated with medium confidence">
            <a:extLst>
              <a:ext uri="{FF2B5EF4-FFF2-40B4-BE49-F238E27FC236}">
                <a16:creationId xmlns:a16="http://schemas.microsoft.com/office/drawing/2014/main" id="{DC9398E5-7C79-A837-D010-AED59788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62" y="2105853"/>
            <a:ext cx="4079535" cy="4001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37B38B-09F9-C69E-5EA1-E19990FE9268}"/>
              </a:ext>
            </a:extLst>
          </p:cNvPr>
          <p:cNvSpPr txBox="1"/>
          <p:nvPr/>
        </p:nvSpPr>
        <p:spPr>
          <a:xfrm>
            <a:off x="6231118" y="3082565"/>
            <a:ext cx="35894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2400" dirty="0"/>
              <a:t>Sensores de distancia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2400" dirty="0" err="1"/>
              <a:t>Encoders</a:t>
            </a:r>
            <a:endParaRPr lang="es-GT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2400" dirty="0"/>
              <a:t>GPS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2400" dirty="0"/>
              <a:t>Brújula</a:t>
            </a:r>
          </a:p>
        </p:txBody>
      </p:sp>
    </p:spTree>
    <p:extLst>
      <p:ext uri="{BB962C8B-B14F-4D97-AF65-F5344CB8AC3E}">
        <p14:creationId xmlns:p14="http://schemas.microsoft.com/office/powerpoint/2010/main" val="172728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5C00-FC68-3DA4-D29C-FD4A3FE4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Mundo simulado en </a:t>
            </a:r>
            <a:r>
              <a:rPr lang="es-GT" dirty="0" err="1"/>
              <a:t>Webots</a:t>
            </a:r>
            <a:endParaRPr lang="es-G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4C5A0-5FBE-5FD1-76CB-E250C0CB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257BC-6590-DB44-9305-D9E135AA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18</a:t>
            </a:fld>
            <a:endParaRPr lang="es-ES_trad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285049-83E3-D734-521B-90A986E501D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49678" y="2028037"/>
            <a:ext cx="5246248" cy="350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/>
              <a:t>Mapa de pruebas y validación de algoritmos:</a:t>
            </a:r>
          </a:p>
          <a:p>
            <a:r>
              <a:rPr lang="es-GT" dirty="0"/>
              <a:t>Pasillos.</a:t>
            </a:r>
          </a:p>
          <a:p>
            <a:r>
              <a:rPr lang="es-GT" dirty="0"/>
              <a:t>Espacios abiertos. </a:t>
            </a:r>
          </a:p>
          <a:p>
            <a:r>
              <a:rPr lang="es-GT" dirty="0"/>
              <a:t>Obstáculos.</a:t>
            </a:r>
          </a:p>
          <a:p>
            <a:r>
              <a:rPr lang="es-GT" dirty="0"/>
              <a:t>Posición de inicio definido.</a:t>
            </a:r>
          </a:p>
          <a:p>
            <a:r>
              <a:rPr lang="es-GT" dirty="0"/>
              <a:t>Posición de fin definido.</a:t>
            </a:r>
          </a:p>
        </p:txBody>
      </p:sp>
      <p:pic>
        <p:nvPicPr>
          <p:cNvPr id="14" name="Picture 13" descr="A game of a game&#10;&#10;Description automatically generated">
            <a:extLst>
              <a:ext uri="{FF2B5EF4-FFF2-40B4-BE49-F238E27FC236}">
                <a16:creationId xmlns:a16="http://schemas.microsoft.com/office/drawing/2014/main" id="{013EE3FE-7B22-FE48-29DF-93DE9EE7E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613" y="1711097"/>
            <a:ext cx="6391987" cy="41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6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CBBB-A217-7137-043F-C1E6A659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Mundo simulado en </a:t>
            </a:r>
            <a:r>
              <a:rPr lang="es-GT" dirty="0" err="1"/>
              <a:t>Webots</a:t>
            </a:r>
            <a:endParaRPr lang="es-GT" dirty="0"/>
          </a:p>
        </p:txBody>
      </p:sp>
      <p:pic>
        <p:nvPicPr>
          <p:cNvPr id="10" name="Content Placeholder 9" descr="A white circle with a blue circle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54183C31-FF53-5D59-146A-93AB1FCAD5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1839" y="2517092"/>
            <a:ext cx="3650128" cy="36155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9719E-4608-96AE-07B5-86C54C0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7DAF3-1962-464C-D80F-3B29BCF0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19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2A7BD7-B997-BC6E-2F8B-EA4D0261831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5F200-8B12-5072-99CF-2F404D97DC9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CE03B6-183E-9F37-BE17-A28344E3C9B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72850" y="1678999"/>
            <a:ext cx="5646297" cy="3500001"/>
          </a:xfrm>
        </p:spPr>
        <p:txBody>
          <a:bodyPr/>
          <a:lstStyle/>
          <a:p>
            <a:pPr marL="0" indent="0" algn="ctr">
              <a:buNone/>
            </a:pPr>
            <a:r>
              <a:rPr lang="es-GT" dirty="0"/>
              <a:t>Posición de inicio y fin.</a:t>
            </a:r>
          </a:p>
        </p:txBody>
      </p:sp>
      <p:pic>
        <p:nvPicPr>
          <p:cNvPr id="12" name="Picture 11" descr="A white circle with a letter on it&#10;&#10;Description automatically generated">
            <a:extLst>
              <a:ext uri="{FF2B5EF4-FFF2-40B4-BE49-F238E27FC236}">
                <a16:creationId xmlns:a16="http://schemas.microsoft.com/office/drawing/2014/main" id="{26EEC5C5-B614-C37C-AAEA-9D89DB07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86" y="2517093"/>
            <a:ext cx="3514565" cy="35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4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1887-B6B1-0F96-2C98-076C4D1A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E7E-D40C-7117-2C44-89F67B155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GT" sz="2400" dirty="0"/>
              <a:t>Desarrollo de algoritmos para exploración, mapeo y planificación de trayectorias.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GT" sz="2400" dirty="0"/>
              <a:t>Validación de los algoritmos mediante simulaciones computarizadas.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F9573-B323-6DD7-3A4E-5E4A032E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F2329-8486-0F55-0000-C298B9FC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801FF-3B7F-2FA4-A813-212EA676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04" y="2917724"/>
            <a:ext cx="4846715" cy="3005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FE8167-B75E-2063-3241-A7AB3EFE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14" y="2917723"/>
            <a:ext cx="4150094" cy="30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1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3E92-96D3-7FF1-732F-5ACF52AB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Otros Mapas – Mapa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8C151-1E6E-A546-B638-50756766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7F333-18C9-87F1-8DE2-CC7A5513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20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D6FDF-E24B-67EB-AD39-5367C4A7FC9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3502" y="4477396"/>
            <a:ext cx="5646298" cy="1662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000" dirty="0"/>
              <a:t>Mapa para validación de algoritmos: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2000" dirty="0"/>
              <a:t>Espacios abiertos.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2000" dirty="0"/>
              <a:t>Obstáculos.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2000" dirty="0"/>
              <a:t>Posición de inicio y fin definido.</a:t>
            </a:r>
          </a:p>
          <a:p>
            <a:endParaRPr lang="es-GT" dirty="0"/>
          </a:p>
          <a:p>
            <a:endParaRPr lang="es-G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AF852B-32E6-5B16-4168-F7882FD61B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24" name="Content Placeholder 23" descr="A game of a game&#10;&#10;Description automatically generated with medium confidence">
            <a:extLst>
              <a:ext uri="{FF2B5EF4-FFF2-40B4-BE49-F238E27FC236}">
                <a16:creationId xmlns:a16="http://schemas.microsoft.com/office/drawing/2014/main" id="{80F8FF13-E4E9-2554-33E5-7A0E0021224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659401" y="1370921"/>
            <a:ext cx="5078926" cy="2880511"/>
          </a:xfrm>
        </p:spPr>
      </p:pic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D55CAA5-671A-EFE4-8A72-36B937AAE6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5022" y="1373432"/>
            <a:ext cx="4634152" cy="4627077"/>
          </a:xfrm>
        </p:spPr>
      </p:pic>
    </p:spTree>
    <p:extLst>
      <p:ext uri="{BB962C8B-B14F-4D97-AF65-F5344CB8AC3E}">
        <p14:creationId xmlns:p14="http://schemas.microsoft.com/office/powerpoint/2010/main" val="1919547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3E92-96D3-7FF1-732F-5ACF52AB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Otros Mapas – Mapa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8C151-1E6E-A546-B638-50756766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7F333-18C9-87F1-8DE2-CC7A5513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21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D6FDF-E24B-67EB-AD39-5367C4A7FC9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3502" y="4721290"/>
            <a:ext cx="5646298" cy="1418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000" dirty="0"/>
              <a:t>Mapa para validación de algoritmos: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2000" dirty="0"/>
              <a:t>Obstáculos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2000" dirty="0"/>
              <a:t>Posición de inicio y fin definido.</a:t>
            </a:r>
          </a:p>
          <a:p>
            <a:endParaRPr lang="es-G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AF852B-32E6-5B16-4168-F7882FD61B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22" name="Content Placeholder 21" descr="A game of a chessboard&#10;&#10;Description automatically generated">
            <a:extLst>
              <a:ext uri="{FF2B5EF4-FFF2-40B4-BE49-F238E27FC236}">
                <a16:creationId xmlns:a16="http://schemas.microsoft.com/office/drawing/2014/main" id="{55E5434B-E4AD-5A25-C233-6B760070F0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314" y="1418949"/>
            <a:ext cx="5112673" cy="2903152"/>
          </a:xfrm>
        </p:spPr>
      </p:pic>
      <p:pic>
        <p:nvPicPr>
          <p:cNvPr id="10" name="Content Placeholder 9" descr="A screenshot of a game&#10;&#10;Description automatically generated">
            <a:extLst>
              <a:ext uri="{FF2B5EF4-FFF2-40B4-BE49-F238E27FC236}">
                <a16:creationId xmlns:a16="http://schemas.microsoft.com/office/drawing/2014/main" id="{7E1D0BA9-D7DD-73EA-44FD-6724D7C47FD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6731021" y="1418949"/>
            <a:ext cx="4643066" cy="4643066"/>
          </a:xfrm>
        </p:spPr>
      </p:pic>
    </p:spTree>
    <p:extLst>
      <p:ext uri="{BB962C8B-B14F-4D97-AF65-F5344CB8AC3E}">
        <p14:creationId xmlns:p14="http://schemas.microsoft.com/office/powerpoint/2010/main" val="985918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3E92-96D3-7FF1-732F-5ACF52AB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Otros Mapas – Mapa 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8C151-1E6E-A546-B638-50756766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7F333-18C9-87F1-8DE2-CC7A5513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22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D6FDF-E24B-67EB-AD39-5367C4A7FC9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3502" y="4798848"/>
            <a:ext cx="5646298" cy="13406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GT" sz="2600" dirty="0"/>
              <a:t>Mapa para validación de algoritmos: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2600" dirty="0"/>
              <a:t>Espacios abiertos.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2600" dirty="0"/>
              <a:t>Obstáculos.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2600" dirty="0"/>
              <a:t>Posición de inicio y fin definido.</a:t>
            </a:r>
          </a:p>
          <a:p>
            <a:endParaRPr lang="es-G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AF852B-32E6-5B16-4168-F7882FD61B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14" name="Content Placeholder 13" descr="A game of a board game&#10;&#10;Description automatically generated">
            <a:extLst>
              <a:ext uri="{FF2B5EF4-FFF2-40B4-BE49-F238E27FC236}">
                <a16:creationId xmlns:a16="http://schemas.microsoft.com/office/drawing/2014/main" id="{12E135C1-41E0-D25F-A191-C5AA002792DA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719851" y="1471432"/>
            <a:ext cx="5299949" cy="3101451"/>
          </a:xfrm>
        </p:spPr>
      </p:pic>
      <p:pic>
        <p:nvPicPr>
          <p:cNvPr id="10" name="Content Placeholder 9" descr="A screenshot of a game&#10;&#10;Description automatically generated">
            <a:extLst>
              <a:ext uri="{FF2B5EF4-FFF2-40B4-BE49-F238E27FC236}">
                <a16:creationId xmlns:a16="http://schemas.microsoft.com/office/drawing/2014/main" id="{BB4367A6-9E1C-ADEE-E763-CC1752DC3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55156" y="1471432"/>
            <a:ext cx="4611686" cy="4611686"/>
          </a:xfrm>
        </p:spPr>
      </p:pic>
    </p:spTree>
    <p:extLst>
      <p:ext uri="{BB962C8B-B14F-4D97-AF65-F5344CB8AC3E}">
        <p14:creationId xmlns:p14="http://schemas.microsoft.com/office/powerpoint/2010/main" val="1684116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3E92-96D3-7FF1-732F-5ACF52AB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Otros Mapas – Mapa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8C151-1E6E-A546-B638-50756766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7F333-18C9-87F1-8DE2-CC7A5513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23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0D6FDF-E24B-67EB-AD39-5367C4A7FC9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3502" y="4366728"/>
            <a:ext cx="5646298" cy="177281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s-GT" sz="5000" dirty="0"/>
              <a:t>Mapa de pruebas y validación de algoritmos: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5000" dirty="0"/>
              <a:t>Pasillos en diagonal.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5000" dirty="0"/>
              <a:t>Espacios abiertos.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5000" dirty="0"/>
              <a:t>Obstáculos.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GT" sz="5000" dirty="0"/>
              <a:t>Posición de inicio y fin definido.</a:t>
            </a:r>
          </a:p>
          <a:p>
            <a:endParaRPr lang="es-G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AF852B-32E6-5B16-4168-F7882FD61B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12" name="Content Placeholder 11" descr="A game of a checkerboard&#10;&#10;Description automatically generated">
            <a:extLst>
              <a:ext uri="{FF2B5EF4-FFF2-40B4-BE49-F238E27FC236}">
                <a16:creationId xmlns:a16="http://schemas.microsoft.com/office/drawing/2014/main" id="{828FDC2B-C1F8-9F12-1B3E-5AEC2AD634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877" y="1401744"/>
            <a:ext cx="4833515" cy="2887860"/>
          </a:xfrm>
        </p:spPr>
      </p:pic>
      <p:pic>
        <p:nvPicPr>
          <p:cNvPr id="10" name="Content Placeholder 9" descr="A screenshot of a game&#10;&#10;Description automatically generated">
            <a:extLst>
              <a:ext uri="{FF2B5EF4-FFF2-40B4-BE49-F238E27FC236}">
                <a16:creationId xmlns:a16="http://schemas.microsoft.com/office/drawing/2014/main" id="{4B12A9AF-365F-0C3B-232F-DDFA1D8847D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6520505" y="1401744"/>
            <a:ext cx="4669111" cy="4676251"/>
          </a:xfrm>
        </p:spPr>
      </p:pic>
    </p:spTree>
    <p:extLst>
      <p:ext uri="{BB962C8B-B14F-4D97-AF65-F5344CB8AC3E}">
        <p14:creationId xmlns:p14="http://schemas.microsoft.com/office/powerpoint/2010/main" val="3202037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F65-FF12-CB41-86DE-C4722C00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Validación de algoritmos – Algoritmo de Exploración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F235D-9946-B316-9E11-5348D53E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2C6F2-9A8D-B29E-87E1-470CF779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24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965BB9-D0F0-9396-DA29-6A38BA7474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8158D3-87AF-64C9-8DF2-5B6B0EB04CE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5C27A5-CE4C-FA3C-A82B-AB7FC52F7F9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73503" y="2108718"/>
            <a:ext cx="5722497" cy="2612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400" dirty="0"/>
              <a:t>Mediante error cuadrático medio, utilizando la trayectoria obtenida con GPS y la trayectoria estimada con </a:t>
            </a:r>
            <a:r>
              <a:rPr lang="es-GT" sz="2400" dirty="0" err="1"/>
              <a:t>odometría</a:t>
            </a:r>
            <a:r>
              <a:rPr lang="es-GT" sz="2400" dirty="0"/>
              <a:t>. </a:t>
            </a:r>
          </a:p>
        </p:txBody>
      </p:sp>
      <p:pic>
        <p:nvPicPr>
          <p:cNvPr id="10" name="Picture 9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4AADCF96-691A-5FBE-C688-99376282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87" y="1303510"/>
            <a:ext cx="4819144" cy="51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7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8D03-CCC9-0696-D266-0919C5CB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Validación de algoritmos – Algoritmo de Mapeo y generación de trayectoria.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3A56E-2452-8259-BB5C-26E0894EB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F6854-1A8C-23E6-ADAD-A3E066CF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25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4713BB-588E-E3B8-646A-BA020CB7DF3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1617A7-1A38-2465-49B3-1CAB6C7023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50FBB-A48C-9711-163E-66032689125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73502" y="1833612"/>
            <a:ext cx="11168465" cy="3500001"/>
          </a:xfrm>
        </p:spPr>
        <p:txBody>
          <a:bodyPr>
            <a:normAutofit/>
          </a:bodyPr>
          <a:lstStyle/>
          <a:p>
            <a:r>
              <a:rPr lang="es-GT" sz="2400" dirty="0"/>
              <a:t>A partir del mapa generado, verificar si la trayectoria estimada cumple con no tener colisiones y que tenga el inicio y fin determinado.  </a:t>
            </a:r>
          </a:p>
        </p:txBody>
      </p:sp>
      <p:pic>
        <p:nvPicPr>
          <p:cNvPr id="10" name="Picture 9" descr="A black and red maze&#10;&#10;Description automatically generated">
            <a:extLst>
              <a:ext uri="{FF2B5EF4-FFF2-40B4-BE49-F238E27FC236}">
                <a16:creationId xmlns:a16="http://schemas.microsoft.com/office/drawing/2014/main" id="{494D4E9B-596E-84BD-1C1B-10D73D4EA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2" t="10005" r="3761" b="17241"/>
          <a:stretch/>
        </p:blipFill>
        <p:spPr>
          <a:xfrm>
            <a:off x="624200" y="2691777"/>
            <a:ext cx="3845884" cy="3317377"/>
          </a:xfrm>
          <a:prstGeom prst="rect">
            <a:avLst/>
          </a:prstGeom>
        </p:spPr>
      </p:pic>
      <p:pic>
        <p:nvPicPr>
          <p:cNvPr id="14" name="Picture 13" descr="A blue dotted diagram with a maze&#10;&#10;Description automatically generated with medium confidence">
            <a:extLst>
              <a:ext uri="{FF2B5EF4-FFF2-40B4-BE49-F238E27FC236}">
                <a16:creationId xmlns:a16="http://schemas.microsoft.com/office/drawing/2014/main" id="{B0184EF5-772F-3920-DA3A-B2C4FC18A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50" t="7627" r="1236" b="6513"/>
          <a:stretch/>
        </p:blipFill>
        <p:spPr>
          <a:xfrm>
            <a:off x="4541677" y="2713425"/>
            <a:ext cx="3430000" cy="3295729"/>
          </a:xfrm>
          <a:prstGeom prst="rect">
            <a:avLst/>
          </a:prstGeom>
        </p:spPr>
      </p:pic>
      <p:pic>
        <p:nvPicPr>
          <p:cNvPr id="16" name="Picture 15" descr="A black and white grid with a rectangular object&#10;&#10;Description automatically generated">
            <a:extLst>
              <a:ext uri="{FF2B5EF4-FFF2-40B4-BE49-F238E27FC236}">
                <a16:creationId xmlns:a16="http://schemas.microsoft.com/office/drawing/2014/main" id="{81BB99A8-12C8-4C9E-F3B7-D756CA9390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9" b="6128"/>
          <a:stretch/>
        </p:blipFill>
        <p:spPr>
          <a:xfrm>
            <a:off x="8285651" y="2691777"/>
            <a:ext cx="3360974" cy="328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1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534A-57E5-C032-87CF-6FABB146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Validación de algoritmos – Algoritmo de Mapeo y generación de trayectoria. </a:t>
            </a:r>
          </a:p>
        </p:txBody>
      </p:sp>
      <p:pic>
        <p:nvPicPr>
          <p:cNvPr id="10" name="Content Placeholder 9" descr="A grid with a map&#10;&#10;Description automatically generated with medium confidence">
            <a:extLst>
              <a:ext uri="{FF2B5EF4-FFF2-40B4-BE49-F238E27FC236}">
                <a16:creationId xmlns:a16="http://schemas.microsoft.com/office/drawing/2014/main" id="{7BAA2D9B-F4EE-494E-3D68-8719C40331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609" b="7637"/>
          <a:stretch/>
        </p:blipFill>
        <p:spPr>
          <a:xfrm>
            <a:off x="3813466" y="1690688"/>
            <a:ext cx="4412666" cy="44183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43171-5B20-082C-F13E-FBCA2399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A0B0C-5458-EADE-3400-9B415980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26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B55D0-5B40-E8F9-3CC7-62246BDE4C1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E77262-65FC-788B-97FF-9839D6588C4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41555B-06CD-CAE5-770C-162F8366C9A6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39246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58D69C-B2BE-4054-0EEE-D5363F36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44F49-CC6F-E765-0586-DFBC963D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27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BAA40B-AC3E-418F-02C9-AE60D6A1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GT" dirty="0"/>
              <a:t>Exploración, mapeo y generación de trayectorias. 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2512D-D143-448B-9DC2-238D55F47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78027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DA3F-9AF4-0164-44E0-CB990203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Exploración sobre entorno desconocido.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7E67-C770-B399-066E-3FF4D68861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3502" y="1765337"/>
            <a:ext cx="5646298" cy="3500001"/>
          </a:xfrm>
        </p:spPr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579FD-8BAC-B38D-7872-5FD778A41F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C426E-152C-F2A1-FD1A-9CDC8743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63E61-C40B-2482-54DD-01BCAE79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28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A255D-64B8-1093-33F7-689B0BFE6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60" y="1490041"/>
            <a:ext cx="9237880" cy="45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30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0D5B-35CF-C37A-8D19-ADA47E02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Error de trayectoria de exploración. </a:t>
            </a:r>
          </a:p>
        </p:txBody>
      </p:sp>
      <p:pic>
        <p:nvPicPr>
          <p:cNvPr id="10" name="Content Placeholder 9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284983C9-27BF-7B1F-A261-5318B8CA92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72495" y="1380931"/>
            <a:ext cx="4494607" cy="48344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786B3-DF2B-9EB9-E324-BA41C47DD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3611A-5C34-75BD-9671-EF2548BF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29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C21DCA-39BD-AF1F-165F-E4BCB59279A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5E234C-4954-F10C-73BD-018C2636CF7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F51764-7E7B-A953-513B-F23A44E4176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7775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1887-B6B1-0F96-2C98-076C4D1A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E7E-D40C-7117-2C44-89F67B155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GT" sz="2400" dirty="0"/>
              <a:t>Implementación de los algoritmos en una representación del vehículo diferencial </a:t>
            </a:r>
            <a:r>
              <a:rPr lang="es-GT" sz="2400" dirty="0" err="1"/>
              <a:t>Pololu</a:t>
            </a:r>
            <a:r>
              <a:rPr lang="es-GT" sz="2400" dirty="0"/>
              <a:t> 3pi+.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GT" sz="2400" dirty="0"/>
              <a:t>Desarrollo de controladores implementados en Python en conjunto con el entorno de simulación </a:t>
            </a:r>
            <a:r>
              <a:rPr lang="es-GT" sz="2400" dirty="0" err="1"/>
              <a:t>Webots</a:t>
            </a:r>
            <a:r>
              <a:rPr lang="es-GT" sz="24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F9573-B323-6DD7-3A4E-5E4A032E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F2329-8486-0F55-0000-C298B9FC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</a:t>
            </a:fld>
            <a:endParaRPr lang="es-ES_tradnl" dirty="0"/>
          </a:p>
        </p:txBody>
      </p:sp>
      <p:pic>
        <p:nvPicPr>
          <p:cNvPr id="7" name="Picture 6" descr="A white robot with a grey object on a wooden surface&#10;&#10;Description automatically generated">
            <a:extLst>
              <a:ext uri="{FF2B5EF4-FFF2-40B4-BE49-F238E27FC236}">
                <a16:creationId xmlns:a16="http://schemas.microsoft.com/office/drawing/2014/main" id="{14BE789A-F9B2-0E1E-7A93-BA28DBD0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061" y="3390524"/>
            <a:ext cx="3390694" cy="25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7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DA3F-9AF4-0164-44E0-CB990203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Mapeo del entorno.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7E67-C770-B399-066E-3FF4D68861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3502" y="1765337"/>
            <a:ext cx="5646298" cy="3500001"/>
          </a:xfrm>
        </p:spPr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579FD-8BAC-B38D-7872-5FD778A41F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C426E-152C-F2A1-FD1A-9CDC8743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63E61-C40B-2482-54DD-01BCAE79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30</a:t>
            </a:fld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E93CA-1DFB-8032-B965-E04B68CE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21" y="1592662"/>
            <a:ext cx="9617062" cy="45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32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DA3F-9AF4-0164-44E0-CB990203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Espacio de trabajo y generación de trayectorias en mapa.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7E67-C770-B399-066E-3FF4D68861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3502" y="1765337"/>
            <a:ext cx="5646298" cy="3500001"/>
          </a:xfrm>
        </p:spPr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579FD-8BAC-B38D-7872-5FD778A41F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C426E-152C-F2A1-FD1A-9CDC8743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63E61-C40B-2482-54DD-01BCAE79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31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4E2D8-398D-C918-D795-6E4FE6D1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45" y="1721557"/>
            <a:ext cx="9008110" cy="44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15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4B6F9-876C-7D18-99B6-6EB0E710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307D-D37A-9382-4085-25017473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32</a:t>
            </a:fld>
            <a:endParaRPr lang="es-ES_tradnl"/>
          </a:p>
        </p:txBody>
      </p:sp>
      <p:pic>
        <p:nvPicPr>
          <p:cNvPr id="2" name="Mapa1_1robot">
            <a:hlinkClick r:id="" action="ppaction://media"/>
            <a:extLst>
              <a:ext uri="{FF2B5EF4-FFF2-40B4-BE49-F238E27FC236}">
                <a16:creationId xmlns:a16="http://schemas.microsoft.com/office/drawing/2014/main" id="{AEE944E0-BEE3-1DFC-F027-863BC7BF1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9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621" y="1009800"/>
            <a:ext cx="9198757" cy="51743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844D729-3625-F7B0-F31E-98953146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-161133"/>
            <a:ext cx="11444994" cy="1325563"/>
          </a:xfrm>
        </p:spPr>
        <p:txBody>
          <a:bodyPr>
            <a:normAutofit/>
          </a:bodyPr>
          <a:lstStyle/>
          <a:p>
            <a:r>
              <a:rPr lang="es-ES_tradnl" sz="4000" dirty="0"/>
              <a:t>Exploración, mapeo y generación de trayectoria.</a:t>
            </a:r>
          </a:p>
        </p:txBody>
      </p:sp>
    </p:spTree>
    <p:extLst>
      <p:ext uri="{BB962C8B-B14F-4D97-AF65-F5344CB8AC3E}">
        <p14:creationId xmlns:p14="http://schemas.microsoft.com/office/powerpoint/2010/main" val="8490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4B6F9-876C-7D18-99B6-6EB0E710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307D-D37A-9382-4085-25017473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33</a:t>
            </a:fld>
            <a:endParaRPr lang="es-ES_tradnl"/>
          </a:p>
        </p:txBody>
      </p:sp>
      <p:pic>
        <p:nvPicPr>
          <p:cNvPr id="2" name="Mapa1_1robot">
            <a:hlinkClick r:id="" action="ppaction://media"/>
            <a:extLst>
              <a:ext uri="{FF2B5EF4-FFF2-40B4-BE49-F238E27FC236}">
                <a16:creationId xmlns:a16="http://schemas.microsoft.com/office/drawing/2014/main" id="{AEE944E0-BEE3-1DFC-F027-863BC7BF12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621" y="1009800"/>
            <a:ext cx="9198757" cy="51743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844D729-3625-F7B0-F31E-98953146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-161133"/>
            <a:ext cx="11444994" cy="1325563"/>
          </a:xfrm>
        </p:spPr>
        <p:txBody>
          <a:bodyPr>
            <a:normAutofit/>
          </a:bodyPr>
          <a:lstStyle/>
          <a:p>
            <a:r>
              <a:rPr lang="es-ES_tradnl" sz="4000" dirty="0"/>
              <a:t>Seguimiento de trayectoria.</a:t>
            </a:r>
          </a:p>
        </p:txBody>
      </p:sp>
    </p:spTree>
    <p:extLst>
      <p:ext uri="{BB962C8B-B14F-4D97-AF65-F5344CB8AC3E}">
        <p14:creationId xmlns:p14="http://schemas.microsoft.com/office/powerpoint/2010/main" val="394904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198824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2 - </a:t>
            </a:r>
            <a:r>
              <a:rPr lang="es-ES_tradnl" sz="3600" dirty="0"/>
              <a:t>Exploración, mapeo y generación de trayectoria.</a:t>
            </a:r>
            <a:endParaRPr lang="es-GT" sz="3600" dirty="0"/>
          </a:p>
        </p:txBody>
      </p:sp>
      <p:pic>
        <p:nvPicPr>
          <p:cNvPr id="9" name="Mapa2_1robot">
            <a:hlinkClick r:id="" action="ppaction://media"/>
            <a:extLst>
              <a:ext uri="{FF2B5EF4-FFF2-40B4-BE49-F238E27FC236}">
                <a16:creationId xmlns:a16="http://schemas.microsoft.com/office/drawing/2014/main" id="{8B916DE6-B37D-C24C-F765-9363D07F795E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7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311" y="1462835"/>
            <a:ext cx="8313371" cy="467670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34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88322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0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2 - </a:t>
            </a:r>
            <a:r>
              <a:rPr lang="es-ES_tradnl" sz="3600" dirty="0"/>
              <a:t>Seguimiento de trayectoria.</a:t>
            </a:r>
            <a:endParaRPr lang="es-GT" sz="3600" dirty="0"/>
          </a:p>
        </p:txBody>
      </p:sp>
      <p:pic>
        <p:nvPicPr>
          <p:cNvPr id="9" name="Mapa2_1robot">
            <a:hlinkClick r:id="" action="ppaction://media"/>
            <a:extLst>
              <a:ext uri="{FF2B5EF4-FFF2-40B4-BE49-F238E27FC236}">
                <a16:creationId xmlns:a16="http://schemas.microsoft.com/office/drawing/2014/main" id="{8B916DE6-B37D-C24C-F765-9363D07F795E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311" y="1462835"/>
            <a:ext cx="8313371" cy="467670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35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6314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198824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3 - </a:t>
            </a:r>
            <a:r>
              <a:rPr lang="es-ES_tradnl" sz="3600" dirty="0"/>
              <a:t>Exploración, mapeo y generación de trayectoria.</a:t>
            </a:r>
            <a:endParaRPr lang="es-GT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36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11" name="Mapa3_1robot">
            <a:hlinkClick r:id="" action="ppaction://media"/>
            <a:extLst>
              <a:ext uri="{FF2B5EF4-FFF2-40B4-BE49-F238E27FC236}">
                <a16:creationId xmlns:a16="http://schemas.microsoft.com/office/drawing/2014/main" id="{C71682B4-FD35-491F-D0FC-FF382C987CEE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0077" y="1448977"/>
            <a:ext cx="7814388" cy="4396004"/>
          </a:xfrm>
        </p:spPr>
      </p:pic>
    </p:spTree>
    <p:extLst>
      <p:ext uri="{BB962C8B-B14F-4D97-AF65-F5344CB8AC3E}">
        <p14:creationId xmlns:p14="http://schemas.microsoft.com/office/powerpoint/2010/main" val="124943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0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3 - </a:t>
            </a:r>
            <a:r>
              <a:rPr lang="es-ES_tradnl" sz="3600" dirty="0"/>
              <a:t>Seguimiento de trayectoria.</a:t>
            </a:r>
            <a:endParaRPr lang="es-GT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37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92A1F-DC64-4ABD-6662-44A0FD083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11" name="Mapa3_1robot">
            <a:hlinkClick r:id="" action="ppaction://media"/>
            <a:extLst>
              <a:ext uri="{FF2B5EF4-FFF2-40B4-BE49-F238E27FC236}">
                <a16:creationId xmlns:a16="http://schemas.microsoft.com/office/drawing/2014/main" id="{9C65D92D-173C-0D37-DFC1-5A290A6962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0077" y="1448977"/>
            <a:ext cx="7814388" cy="43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4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198824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4 - </a:t>
            </a:r>
            <a:r>
              <a:rPr lang="es-ES_tradnl" sz="3600" dirty="0"/>
              <a:t>Exploración, mapeo y generación de trayectoria.</a:t>
            </a:r>
            <a:endParaRPr lang="es-GT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38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3" name="Mapa4_1robot">
            <a:hlinkClick r:id="" action="ppaction://media"/>
            <a:extLst>
              <a:ext uri="{FF2B5EF4-FFF2-40B4-BE49-F238E27FC236}">
                <a16:creationId xmlns:a16="http://schemas.microsoft.com/office/drawing/2014/main" id="{612F807D-F715-84D6-B136-E0888A335B13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2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2161" y="1403090"/>
            <a:ext cx="8187678" cy="4605999"/>
          </a:xfrm>
        </p:spPr>
      </p:pic>
    </p:spTree>
    <p:extLst>
      <p:ext uri="{BB962C8B-B14F-4D97-AF65-F5344CB8AC3E}">
        <p14:creationId xmlns:p14="http://schemas.microsoft.com/office/powerpoint/2010/main" val="170968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0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4 - </a:t>
            </a:r>
            <a:r>
              <a:rPr lang="es-ES_tradnl" sz="3600" dirty="0"/>
              <a:t>Seguimiento de trayectoria.</a:t>
            </a:r>
            <a:endParaRPr lang="es-GT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39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92A1F-DC64-4ABD-6662-44A0FD083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3" name="Mapa4_1robot">
            <a:hlinkClick r:id="" action="ppaction://media"/>
            <a:extLst>
              <a:ext uri="{FF2B5EF4-FFF2-40B4-BE49-F238E27FC236}">
                <a16:creationId xmlns:a16="http://schemas.microsoft.com/office/drawing/2014/main" id="{CD2A7971-19AE-9993-4B20-F9640C8EA3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5960" y="1325563"/>
            <a:ext cx="8187678" cy="46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1887-B6B1-0F96-2C98-076C4D1A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E7E-D40C-7117-2C44-89F67B155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GT" sz="2400" dirty="0"/>
              <a:t>Se determino la cantidad y ubicación de sensores de distancia sobre el vehículo necesarios para el correcto funcionamiento de los algoritmos.</a:t>
            </a:r>
            <a:endParaRPr lang="es-ES_tradnl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F9573-B323-6DD7-3A4E-5E4A032E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F2329-8486-0F55-0000-C298B9FC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</a:t>
            </a:fld>
            <a:endParaRPr lang="es-ES_tradnl" dirty="0"/>
          </a:p>
        </p:txBody>
      </p:sp>
      <p:pic>
        <p:nvPicPr>
          <p:cNvPr id="9" name="Picture 8" descr="A logo in a circle with red lines&#10;&#10;Description automatically generated">
            <a:extLst>
              <a:ext uri="{FF2B5EF4-FFF2-40B4-BE49-F238E27FC236}">
                <a16:creationId xmlns:a16="http://schemas.microsoft.com/office/drawing/2014/main" id="{EE5C1102-3101-7199-7DC7-B306622E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863" y="2552850"/>
            <a:ext cx="3468274" cy="3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87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198824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5 - </a:t>
            </a:r>
            <a:r>
              <a:rPr lang="es-ES_tradnl" sz="3600" dirty="0"/>
              <a:t>Exploración, mapeo y generación de trayectoria.</a:t>
            </a:r>
            <a:endParaRPr lang="es-GT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40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3" name="Mapa5_1robot">
            <a:hlinkClick r:id="" action="ppaction://media"/>
            <a:extLst>
              <a:ext uri="{FF2B5EF4-FFF2-40B4-BE49-F238E27FC236}">
                <a16:creationId xmlns:a16="http://schemas.microsoft.com/office/drawing/2014/main" id="{6A3F8D17-031A-8BA6-5325-6D8993806B94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2864" y="1350713"/>
            <a:ext cx="8297059" cy="4667532"/>
          </a:xfrm>
        </p:spPr>
      </p:pic>
    </p:spTree>
    <p:extLst>
      <p:ext uri="{BB962C8B-B14F-4D97-AF65-F5344CB8AC3E}">
        <p14:creationId xmlns:p14="http://schemas.microsoft.com/office/powerpoint/2010/main" val="24791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0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5 - </a:t>
            </a:r>
            <a:r>
              <a:rPr lang="es-ES_tradnl" sz="3600" dirty="0"/>
              <a:t>Seguimiento de trayectoria.</a:t>
            </a:r>
            <a:endParaRPr lang="es-GT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41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92A1F-DC64-4ABD-6662-44A0FD083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3" name="Mapa5_1robot">
            <a:hlinkClick r:id="" action="ppaction://media"/>
            <a:extLst>
              <a:ext uri="{FF2B5EF4-FFF2-40B4-BE49-F238E27FC236}">
                <a16:creationId xmlns:a16="http://schemas.microsoft.com/office/drawing/2014/main" id="{F702A1F4-FCF3-411E-7626-1A6A6D8A40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7470" y="1177449"/>
            <a:ext cx="8297059" cy="46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198824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1 - </a:t>
            </a:r>
            <a:r>
              <a:rPr lang="es-ES_tradnl" sz="3600" dirty="0"/>
              <a:t>Exploración, mapeo y generación de trayectoria </a:t>
            </a:r>
            <a:r>
              <a:rPr lang="es-ES_tradnl" sz="3600" dirty="0" err="1"/>
              <a:t>multiagente</a:t>
            </a:r>
            <a:r>
              <a:rPr lang="es-ES_tradnl" sz="3600" dirty="0"/>
              <a:t>.</a:t>
            </a:r>
            <a:endParaRPr lang="es-GT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42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11" name="Mapa1-Multiagente">
            <a:hlinkClick r:id="" action="ppaction://media"/>
            <a:extLst>
              <a:ext uri="{FF2B5EF4-FFF2-40B4-BE49-F238E27FC236}">
                <a16:creationId xmlns:a16="http://schemas.microsoft.com/office/drawing/2014/main" id="{EBBF1348-86E5-FAFF-B7D1-F4068BE3AD17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7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3865" y="1434201"/>
            <a:ext cx="8364270" cy="4705342"/>
          </a:xfrm>
        </p:spPr>
      </p:pic>
    </p:spTree>
    <p:extLst>
      <p:ext uri="{BB962C8B-B14F-4D97-AF65-F5344CB8AC3E}">
        <p14:creationId xmlns:p14="http://schemas.microsoft.com/office/powerpoint/2010/main" val="33883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3985-2559-583D-81AD-390C2704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3" y="0"/>
            <a:ext cx="11444994" cy="1325563"/>
          </a:xfrm>
        </p:spPr>
        <p:txBody>
          <a:bodyPr>
            <a:normAutofit/>
          </a:bodyPr>
          <a:lstStyle/>
          <a:p>
            <a:r>
              <a:rPr lang="es-GT" sz="4000" dirty="0"/>
              <a:t>Mapa</a:t>
            </a:r>
            <a:r>
              <a:rPr lang="es-GT" sz="3600" dirty="0"/>
              <a:t> 1 - </a:t>
            </a:r>
            <a:r>
              <a:rPr lang="es-ES_tradnl" sz="3600" dirty="0"/>
              <a:t>Seguimiento de trayectoria </a:t>
            </a:r>
            <a:r>
              <a:rPr lang="es-ES_tradnl" sz="3600" dirty="0" err="1"/>
              <a:t>multiagente</a:t>
            </a:r>
            <a:r>
              <a:rPr lang="es-ES_tradnl" sz="3600" dirty="0"/>
              <a:t>.</a:t>
            </a:r>
            <a:endParaRPr lang="es-GT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9D7BB-47BE-3617-BDF7-0BD706E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58FFC-1285-844D-6BC6-8A0C30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43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7CAF5-20B3-FA93-3DA9-7E7646CB6ED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C617C-E0BE-8284-F99E-0400D450BC6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212AA-893D-D3FE-71BC-9F8E688B20C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92A1F-DC64-4ABD-6662-44A0FD083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9" name="Mapa1-Multiagente">
            <a:hlinkClick r:id="" action="ppaction://media"/>
            <a:extLst>
              <a:ext uri="{FF2B5EF4-FFF2-40B4-BE49-F238E27FC236}">
                <a16:creationId xmlns:a16="http://schemas.microsoft.com/office/drawing/2014/main" id="{ADE28D92-DC68-7F9B-4ACF-31E65BAD5E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6900" y="979714"/>
            <a:ext cx="9172171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9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58D69C-B2BE-4054-0EEE-D5363F36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44F49-CC6F-E765-0586-DFBC963D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44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BAA40B-AC3E-418F-02C9-AE60D6A1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dirty="0"/>
              <a:t>Base Sensores de Distancia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2512D-D143-448B-9DC2-238D55F47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99924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49B9-4853-99DD-9AE4-32F7FE70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Sensor VL53L0X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134C-7A6F-09F8-2A9B-D0B116DF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B2EFE-1895-9953-0287-424EA955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45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425F8F-74DF-E236-3F62-281DDFD2508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DDA167-0EF2-CE84-4834-1013A19C60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6DE34F-23C9-F0F7-1CDD-85471ABA328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62986" y="1874772"/>
            <a:ext cx="5646297" cy="222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000" dirty="0"/>
              <a:t>Características: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GT" sz="2000" dirty="0"/>
              <a:t>Precisión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GT" sz="2000" dirty="0"/>
              <a:t>Velocidad de muestreo: 400kHz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GT" sz="2000" dirty="0"/>
              <a:t>Interfaz de comunicación: I2C o UART</a:t>
            </a:r>
          </a:p>
          <a:p>
            <a:pPr marL="0" indent="0">
              <a:buNone/>
            </a:pPr>
            <a:endParaRPr lang="es-GT" dirty="0"/>
          </a:p>
        </p:txBody>
      </p:sp>
      <p:pic>
        <p:nvPicPr>
          <p:cNvPr id="11" name="Content Placeholder 10" descr="A black rectangular object with a green dot&#10;&#10;Description automatically generated">
            <a:extLst>
              <a:ext uri="{FF2B5EF4-FFF2-40B4-BE49-F238E27FC236}">
                <a16:creationId xmlns:a16="http://schemas.microsoft.com/office/drawing/2014/main" id="{C20307DF-E546-6471-A334-F72240887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7391" y="1690688"/>
            <a:ext cx="5162409" cy="3500437"/>
          </a:xfrm>
        </p:spPr>
      </p:pic>
    </p:spTree>
    <p:extLst>
      <p:ext uri="{BB962C8B-B14F-4D97-AF65-F5344CB8AC3E}">
        <p14:creationId xmlns:p14="http://schemas.microsoft.com/office/powerpoint/2010/main" val="471548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49B9-4853-99DD-9AE4-32F7FE70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Sensor VL53L0X sobre base de medición</a:t>
            </a:r>
          </a:p>
        </p:txBody>
      </p:sp>
      <p:pic>
        <p:nvPicPr>
          <p:cNvPr id="14" name="Content Placeholder 13" descr="A device with wires connected to it&#10;&#10;Description automatically generated">
            <a:extLst>
              <a:ext uri="{FF2B5EF4-FFF2-40B4-BE49-F238E27FC236}">
                <a16:creationId xmlns:a16="http://schemas.microsoft.com/office/drawing/2014/main" id="{A7C08A4D-143A-3D1C-AF36-2F7B26B4EF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3061" y="1907495"/>
            <a:ext cx="5646738" cy="31762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134C-7A6F-09F8-2A9B-D0B116DF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B2EFE-1895-9953-0287-424EA955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46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425F8F-74DF-E236-3F62-281DDFD2508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DDA167-0EF2-CE84-4834-1013A19C60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6DE34F-23C9-F0F7-1CDD-85471ABA328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62986" y="1874771"/>
            <a:ext cx="5646297" cy="3500001"/>
          </a:xfrm>
        </p:spPr>
        <p:txBody>
          <a:bodyPr/>
          <a:lstStyle/>
          <a:p>
            <a:pPr marL="0" indent="0">
              <a:buNone/>
            </a:pPr>
            <a:r>
              <a:rPr lang="es-GT" dirty="0"/>
              <a:t>Base</a:t>
            </a:r>
          </a:p>
          <a:p>
            <a:r>
              <a:rPr lang="es-GT" dirty="0"/>
              <a:t>Fácil de transportar y guardar.</a:t>
            </a:r>
          </a:p>
          <a:p>
            <a:r>
              <a:rPr lang="es-GT" dirty="0"/>
              <a:t>Distancia fija entre sensor y base giratoria. </a:t>
            </a:r>
          </a:p>
          <a:p>
            <a:r>
              <a:rPr lang="es-GT" dirty="0"/>
              <a:t>Recolección de datos para determinar varianza en las lecturas en diferentes distancias.</a:t>
            </a:r>
          </a:p>
        </p:txBody>
      </p:sp>
    </p:spTree>
    <p:extLst>
      <p:ext uri="{BB962C8B-B14F-4D97-AF65-F5344CB8AC3E}">
        <p14:creationId xmlns:p14="http://schemas.microsoft.com/office/powerpoint/2010/main" val="790830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FFBA-948F-4FDC-378C-29FCF233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EADC1-80B3-8AF7-265E-724367BC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49F2B-4C36-181F-FF6D-3396235E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47</a:t>
            </a:fld>
            <a:endParaRPr lang="es-ES_trad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351454-199E-D2B6-5AF0-BD57E2DF47A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14" name="WhatsApp Video 2023-11-27 at 6.18.19 AM">
            <a:hlinkClick r:id="" action="ppaction://media"/>
            <a:extLst>
              <a:ext uri="{FF2B5EF4-FFF2-40B4-BE49-F238E27FC236}">
                <a16:creationId xmlns:a16="http://schemas.microsoft.com/office/drawing/2014/main" id="{9AB977B7-AC72-184E-5C34-EE0AF37257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7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429881" y="-1664103"/>
            <a:ext cx="5332236" cy="95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9EEE-59F5-C86D-8ECA-E8379AA5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Resultados lecturas sensor VL53L0X sobre base</a:t>
            </a:r>
          </a:p>
        </p:txBody>
      </p:sp>
      <p:pic>
        <p:nvPicPr>
          <p:cNvPr id="10" name="Content Placeholder 9" descr="A graph with black dots&#10;&#10;Description automatically generated">
            <a:extLst>
              <a:ext uri="{FF2B5EF4-FFF2-40B4-BE49-F238E27FC236}">
                <a16:creationId xmlns:a16="http://schemas.microsoft.com/office/drawing/2014/main" id="{AC59FD5B-C65C-56D7-5CCB-23772507D6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3502" y="1814378"/>
            <a:ext cx="5365215" cy="40239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E556C-B92F-90A8-98DE-DBD54A9E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E1C8E-5937-1554-E5C9-4F0D357B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48</a:t>
            </a:fld>
            <a:endParaRPr lang="es-ES_tradnl"/>
          </a:p>
        </p:txBody>
      </p:sp>
      <p:pic>
        <p:nvPicPr>
          <p:cNvPr id="12" name="Picture 11" descr="A graph with black dots&#10;&#10;Description automatically generated">
            <a:extLst>
              <a:ext uri="{FF2B5EF4-FFF2-40B4-BE49-F238E27FC236}">
                <a16:creationId xmlns:a16="http://schemas.microsoft.com/office/drawing/2014/main" id="{5E4C4A9A-9064-75F4-23CF-F145F630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14378"/>
            <a:ext cx="5365215" cy="40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56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CF685-F6BE-F55D-2FB6-E6CA0B5F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7A81D-BBD7-628D-370A-1D7AD50E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49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CB9132-FC13-1888-B40C-AF1EE039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Conclusiones</a:t>
            </a:r>
            <a:r>
              <a:rPr lang="es-ES" dirty="0"/>
              <a:t> y Recomendaciones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24AB8-1F04-0C6E-9E95-53843972E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804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7EAB-7DFB-0C32-B0E9-2ADCB501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F800-C0E8-84B4-1643-9A28F8AD8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2493290"/>
            <a:ext cx="11349037" cy="1871420"/>
          </a:xfrm>
        </p:spPr>
        <p:txBody>
          <a:bodyPr anchor="ctr"/>
          <a:lstStyle/>
          <a:p>
            <a:pPr marL="0" indent="0">
              <a:buNone/>
            </a:pPr>
            <a:r>
              <a:rPr lang="es-GT" dirty="0"/>
              <a:t>Desarrollar y evaluar algoritmos para el mapeo de entornos y generación de trayectorias utilizando sistemas robóticos </a:t>
            </a:r>
            <a:r>
              <a:rPr lang="es-GT" dirty="0" err="1"/>
              <a:t>multi-agente</a:t>
            </a:r>
            <a:r>
              <a:rPr lang="es-GT" dirty="0"/>
              <a:t>.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C55F-D3BC-4C8F-E0E0-E06FA430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EC383-DFB4-7D0A-E6DB-ED7862D7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304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EE46-5DAB-BB74-4927-E93C71C4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49D0-7713-5DD4-3343-953A87DB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37067"/>
            <a:ext cx="11349037" cy="4254514"/>
          </a:xfrm>
        </p:spPr>
        <p:txBody>
          <a:bodyPr>
            <a:normAutofit fontScale="92500"/>
          </a:bodyPr>
          <a:lstStyle/>
          <a:p>
            <a:pPr algn="just"/>
            <a:r>
              <a:rPr lang="es-GT" sz="2400" dirty="0"/>
              <a:t>Los sensores de distancia tipo láser son más precisos y eficaces en la detección de obstáculos comparado a los sensores de distancia tipo sonar. Esta diferencia notoria hace que los sensores láser sean la mejor opción para aplicaciones que requieren una detección de obstáculos en vehículos diferenciales y entornos similares.</a:t>
            </a:r>
          </a:p>
          <a:p>
            <a:pPr algn="just"/>
            <a:r>
              <a:rPr lang="es-GT" sz="2400" dirty="0"/>
              <a:t>Utilizar 6 sensores de distancia y una referencia de orientación, permite la movilidad y la exploración de un vehículo. Esta cantidad de sensores de distancia proporcionan una cobertura adecuada del entorno, lo que permite al vehículo detectar y evadir obstáculos de manera confiable durante su operación autónoma.</a:t>
            </a:r>
          </a:p>
          <a:p>
            <a:pPr algn="just"/>
            <a:r>
              <a:rPr lang="es-GT" sz="2400" dirty="0"/>
              <a:t>La correcta y precisa estimación de la trayectoria de exploración es un elemento importante para lograr una precisa estimación del espacio de trabajo. La planificación de una trayectoria efectiva y estratégica permite al vehículo recorrer el entorno de manera sistemática y obtener datos confiables sobre el espacio circundante.</a:t>
            </a:r>
            <a:endParaRPr lang="es-ES_tradnl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799C-CC9E-1D76-41F7-7B116424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F5B8-FD32-A70D-BE1D-6EF19219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50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9971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EE46-5DAB-BB74-4927-E93C71C4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Recomendaciones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49D0-7713-5DD4-3343-953A87DB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GT" sz="2200" dirty="0"/>
              <a:t>En aplicaciones físicas que requieren exploración precisa y eficiente, se aconseja el uso de vehículos de 4 ruedas. Estos vehículos ofrecen ventajas notables, ya que la redundancia de información proporcionada por múltiples ruedas mejora significativamente la precisión de la </a:t>
            </a:r>
            <a:r>
              <a:rPr lang="es-GT" sz="2200" dirty="0" err="1"/>
              <a:t>odometría</a:t>
            </a:r>
            <a:r>
              <a:rPr lang="es-GT" sz="2200" dirty="0"/>
              <a:t> y la capacidad de avanzar en línea recta de manera más confiable.</a:t>
            </a:r>
          </a:p>
          <a:p>
            <a:pPr algn="just"/>
            <a:r>
              <a:rPr lang="es-GT" sz="2200" dirty="0"/>
              <a:t>En aplicaciones físicas que demandan una detección de obstáculos precisa y fiable, se aconseja utilizar sensores de distancia tipo láser. Estos sensores destacan por su mayor precisión y resolución en contraste con otros tipos de sensores, lo que los convierte en la elección ideal para entornos donde la seguridad y la precisión son factores cruciales. Por lo tanto, resulta esencial mantener una línea de investigación centrada en robots móviles que implementen sensores láser, incluyendo sensores </a:t>
            </a:r>
            <a:r>
              <a:rPr lang="es-GT" sz="2200" dirty="0" err="1"/>
              <a:t>Lidar</a:t>
            </a:r>
            <a:r>
              <a:rPr lang="es-GT" sz="2200" dirty="0"/>
              <a:t>. Estos dispositivos contribuyen de manera significativa a la capacidad de los robots para navegar y operar de manera eficiente y segura en entornos físicos complejos.</a:t>
            </a:r>
            <a:endParaRPr lang="es-ES_tradnl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799C-CC9E-1D76-41F7-7B116424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F5B8-FD32-A70D-BE1D-6EF19219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51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33671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CDDC-C87B-5904-BC9D-08335F6C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Referencias Bibliográficas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E3337-7FC8-EA1F-7018-A7CC270CA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</a:t>
            </a:r>
            <a:r>
              <a:rPr lang="en-US" sz="2000" dirty="0" err="1"/>
              <a:t>Pololu</a:t>
            </a:r>
            <a:r>
              <a:rPr lang="en-US" sz="2000" dirty="0"/>
              <a:t> Robotics and Electronics, </a:t>
            </a:r>
            <a:r>
              <a:rPr lang="en-US" sz="2000" dirty="0" err="1"/>
              <a:t>Pololu</a:t>
            </a:r>
            <a:r>
              <a:rPr lang="en-US" sz="2000" dirty="0"/>
              <a:t> 3pi+, https://www.pololu.com/product/3737, 2023.</a:t>
            </a:r>
          </a:p>
          <a:p>
            <a:pPr marL="0" indent="0">
              <a:buNone/>
            </a:pPr>
            <a:r>
              <a:rPr lang="es-ES_tradnl" sz="2000" dirty="0"/>
              <a:t>[2] S. </a:t>
            </a:r>
            <a:r>
              <a:rPr lang="es-ES_tradnl" sz="2000" dirty="0" err="1"/>
              <a:t>Thrun</a:t>
            </a:r>
            <a:r>
              <a:rPr lang="es-ES_tradnl" sz="2000" dirty="0"/>
              <a:t>, W. </a:t>
            </a:r>
            <a:r>
              <a:rPr lang="es-ES_tradnl" sz="2000" dirty="0" err="1"/>
              <a:t>Burgard</a:t>
            </a:r>
            <a:r>
              <a:rPr lang="es-ES_tradnl" sz="2000" dirty="0"/>
              <a:t> y D. Fox, “A real-time </a:t>
            </a:r>
            <a:r>
              <a:rPr lang="es-ES_tradnl" sz="2000" dirty="0" err="1"/>
              <a:t>algorithm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</a:t>
            </a:r>
            <a:r>
              <a:rPr lang="es-ES_tradnl" sz="2000" dirty="0" err="1"/>
              <a:t>mobile</a:t>
            </a:r>
            <a:r>
              <a:rPr lang="es-ES_tradnl" sz="2000" dirty="0"/>
              <a:t> robot </a:t>
            </a:r>
            <a:r>
              <a:rPr lang="es-ES_tradnl" sz="2000" dirty="0" err="1"/>
              <a:t>mapping</a:t>
            </a:r>
            <a:r>
              <a:rPr lang="es-ES_tradnl" sz="2000" dirty="0"/>
              <a:t> </a:t>
            </a:r>
            <a:r>
              <a:rPr lang="es-ES_tradnl" sz="2000" dirty="0" err="1"/>
              <a:t>with</a:t>
            </a:r>
            <a:r>
              <a:rPr lang="es-ES_tradnl" sz="2000" dirty="0"/>
              <a:t> </a:t>
            </a:r>
            <a:r>
              <a:rPr lang="es-ES_tradnl" sz="2000" dirty="0" err="1"/>
              <a:t>applications</a:t>
            </a:r>
            <a:r>
              <a:rPr lang="es-ES_tradnl" sz="2000" dirty="0"/>
              <a:t> </a:t>
            </a:r>
            <a:r>
              <a:rPr lang="es-ES_tradnl" sz="2000" dirty="0" err="1"/>
              <a:t>to</a:t>
            </a:r>
            <a:r>
              <a:rPr lang="es-ES_tradnl" sz="2000" dirty="0"/>
              <a:t> </a:t>
            </a:r>
            <a:r>
              <a:rPr lang="es-ES_tradnl" sz="2000" dirty="0" err="1"/>
              <a:t>multi-robot</a:t>
            </a:r>
            <a:r>
              <a:rPr lang="es-ES_tradnl" sz="2000" dirty="0"/>
              <a:t> and 3D </a:t>
            </a:r>
            <a:r>
              <a:rPr lang="es-ES_tradnl" sz="2000" dirty="0" err="1"/>
              <a:t>mapping</a:t>
            </a:r>
            <a:r>
              <a:rPr lang="es-ES_tradnl" sz="2000" dirty="0"/>
              <a:t>,” en </a:t>
            </a:r>
            <a:r>
              <a:rPr lang="es-ES_tradnl" sz="2000" dirty="0" err="1"/>
              <a:t>Proceedings</a:t>
            </a:r>
            <a:r>
              <a:rPr lang="es-ES_tradnl" sz="2000" dirty="0"/>
              <a:t> 2000 ICRA. Millennium </a:t>
            </a:r>
            <a:r>
              <a:rPr lang="es-ES_tradnl" sz="2000" dirty="0" err="1"/>
              <a:t>Conference</a:t>
            </a:r>
            <a:r>
              <a:rPr lang="es-ES_tradnl" sz="2000" dirty="0"/>
              <a:t>. IEEE International </a:t>
            </a:r>
            <a:r>
              <a:rPr lang="es-ES_tradnl" sz="2000" dirty="0" err="1"/>
              <a:t>Conference</a:t>
            </a:r>
            <a:r>
              <a:rPr lang="es-ES_tradnl" sz="2000" dirty="0"/>
              <a:t> </a:t>
            </a:r>
            <a:r>
              <a:rPr lang="es-ES_tradnl" sz="2000" dirty="0" err="1"/>
              <a:t>on</a:t>
            </a:r>
            <a:r>
              <a:rPr lang="es-ES_tradnl" sz="2000" dirty="0"/>
              <a:t> </a:t>
            </a:r>
            <a:r>
              <a:rPr lang="es-ES_tradnl" sz="2000" dirty="0" err="1"/>
              <a:t>Robotics</a:t>
            </a:r>
            <a:r>
              <a:rPr lang="es-ES_tradnl" sz="2000" dirty="0"/>
              <a:t> and </a:t>
            </a:r>
            <a:r>
              <a:rPr lang="es-ES_tradnl" sz="2000" dirty="0" err="1"/>
              <a:t>Automation</a:t>
            </a:r>
            <a:r>
              <a:rPr lang="es-ES_tradnl" sz="2000" dirty="0"/>
              <a:t>. </a:t>
            </a:r>
            <a:r>
              <a:rPr lang="es-ES_tradnl" sz="2000" dirty="0" err="1"/>
              <a:t>Symposia</a:t>
            </a:r>
            <a:r>
              <a:rPr lang="es-ES_tradnl" sz="2000" dirty="0"/>
              <a:t> </a:t>
            </a:r>
            <a:r>
              <a:rPr lang="es-ES_tradnl" sz="2000" dirty="0" err="1"/>
              <a:t>Proceedings</a:t>
            </a:r>
            <a:r>
              <a:rPr lang="es-ES_tradnl" sz="2000" dirty="0"/>
              <a:t> (Cat. No.00CH37065), vol. 1, 2000, 321-328 vol.1. </a:t>
            </a:r>
            <a:r>
              <a:rPr lang="es-ES_tradnl" sz="2000" dirty="0" err="1"/>
              <a:t>doi</a:t>
            </a:r>
            <a:r>
              <a:rPr lang="es-ES_tradnl" sz="2000" dirty="0"/>
              <a:t>: 10.1109/ROBOT. 2000.844077.</a:t>
            </a:r>
          </a:p>
          <a:p>
            <a:pPr marL="0" indent="0">
              <a:buNone/>
            </a:pPr>
            <a:r>
              <a:rPr lang="es-GT" sz="2000" dirty="0"/>
              <a:t>[3] A. M. Peña, “Algoritmo de sincronización y control de sistemas de robots </a:t>
            </a:r>
            <a:r>
              <a:rPr lang="es-GT" sz="2000" dirty="0" err="1"/>
              <a:t>multi-agente</a:t>
            </a:r>
            <a:r>
              <a:rPr lang="es-GT" sz="2000" dirty="0"/>
              <a:t> para misiones de búsqueda,” Tesis de licenciatura, Universidad Del Valle de Guatemala, 2019.</a:t>
            </a:r>
          </a:p>
          <a:p>
            <a:pPr marL="0" indent="0">
              <a:buNone/>
            </a:pPr>
            <a:r>
              <a:rPr lang="es-GT" sz="2000" dirty="0"/>
              <a:t>[4] E. Cabrera, R. Moreno y M. Torres, “Integración de tecnología </a:t>
            </a:r>
            <a:r>
              <a:rPr lang="es-GT" sz="2000" dirty="0" err="1"/>
              <a:t>lidar</a:t>
            </a:r>
            <a:r>
              <a:rPr lang="es-GT" sz="2000" dirty="0"/>
              <a:t> en vehículo para escaneo con ROS,” </a:t>
            </a:r>
            <a:r>
              <a:rPr lang="es-GT" sz="2000" dirty="0" err="1"/>
              <a:t>Pädi</a:t>
            </a:r>
            <a:r>
              <a:rPr lang="es-GT" sz="2000" dirty="0"/>
              <a:t> Boletín Científico de Ciencias Básicas e Ingenierías del ICBI, 2022.</a:t>
            </a:r>
            <a:endParaRPr lang="es-ES_tradnl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4C4D4-5FA4-2D22-EB21-B19E9A3D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0E560-2D29-2AFA-A6FD-E189E562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52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24708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174D-39AE-4A1A-404F-F9D7242E6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¡Gracias por su atención!</a:t>
            </a:r>
            <a:br>
              <a:rPr lang="es-ES_tradnl" dirty="0"/>
            </a:br>
            <a:r>
              <a:rPr lang="es-ES_tradnl" sz="2400" dirty="0"/>
              <a:t>(Inicia espacio para preguntas de la Terna)</a:t>
            </a:r>
          </a:p>
        </p:txBody>
      </p:sp>
    </p:spTree>
    <p:extLst>
      <p:ext uri="{BB962C8B-B14F-4D97-AF65-F5344CB8AC3E}">
        <p14:creationId xmlns:p14="http://schemas.microsoft.com/office/powerpoint/2010/main" val="132336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7EAB-7DFB-0C32-B0E9-2ADCB501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Específicos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C55F-D3BC-4C8F-E0E0-E06FA430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EC383-DFB4-7D0A-E6DB-ED7862D7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6</a:t>
            </a:fld>
            <a:endParaRPr lang="es-ES_trad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162FE-9B3F-1175-AD69-09F0C6BA78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3502" y="1932495"/>
            <a:ext cx="11349037" cy="379381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GT" dirty="0"/>
              <a:t>Investigar y evaluar sensores de distancia, e integrarlos a robots diferenciales en simulaciones computarizadas.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GT" dirty="0"/>
              <a:t>Desarrollar un algoritmo que permita mapear entornos en 2D utilizando los robots diferenciales simulados.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GT" dirty="0"/>
              <a:t>Desarrollar un algoritmo que genere trayectorias utilizando el mapa generado del entorno.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GT" dirty="0"/>
              <a:t>Validar el algoritmo de generación de trayectorias por medio de simulaciones computarizadas.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GT" dirty="0"/>
              <a:t>Evaluar opciones de sensores para futuras implementaciones en físico de los algoritmos desarrollados.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251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6F3F6-4505-0A0F-3FEE-B1661D84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8EAEA-7ED6-89C4-0621-B1C4A811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7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1A7F4-B29C-9F0D-AD45-02CC9AC6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Introducción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986F7-F784-63B5-802F-04CC0F512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881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1808-100C-D40B-7A1A-8AFFF3E7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Antecedentes</a:t>
            </a:r>
          </a:p>
        </p:txBody>
      </p:sp>
      <p:pic>
        <p:nvPicPr>
          <p:cNvPr id="7" name="Content Placeholder 6" descr="A game of checkers on a wooden surface&#10;&#10;Description automatically generated">
            <a:extLst>
              <a:ext uri="{FF2B5EF4-FFF2-40B4-BE49-F238E27FC236}">
                <a16:creationId xmlns:a16="http://schemas.microsoft.com/office/drawing/2014/main" id="{81584A75-DB11-974C-7427-A7FD13625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46" y="1776260"/>
            <a:ext cx="4653814" cy="23149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BBF1-AC8D-3A78-64FF-54478CE6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3388B-E83D-2A28-E045-91F174C2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8</a:t>
            </a:fld>
            <a:endParaRPr lang="es-ES_tradnl" dirty="0"/>
          </a:p>
        </p:txBody>
      </p:sp>
      <p:pic>
        <p:nvPicPr>
          <p:cNvPr id="9" name="Picture 8" descr="A black and white image of a white and black square&#10;&#10;Description automatically generated with medium confidence">
            <a:extLst>
              <a:ext uri="{FF2B5EF4-FFF2-40B4-BE49-F238E27FC236}">
                <a16:creationId xmlns:a16="http://schemas.microsoft.com/office/drawing/2014/main" id="{193CCC51-EEFC-E35C-EE8D-8981174D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42" y="2984415"/>
            <a:ext cx="4559013" cy="2918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7E1137-EB91-A9F5-B191-08A680F4EB4E}"/>
              </a:ext>
            </a:extLst>
          </p:cNvPr>
          <p:cNvSpPr txBox="1"/>
          <p:nvPr/>
        </p:nvSpPr>
        <p:spPr>
          <a:xfrm>
            <a:off x="5544042" y="2073696"/>
            <a:ext cx="614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Implementación de algoritmos de inteligencia de enjambre</a:t>
            </a:r>
          </a:p>
          <a:p>
            <a:r>
              <a:rPr lang="es-GT" dirty="0"/>
              <a:t>en UVG: PSO y ACO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FE9F0-9EF8-39B4-2D87-2CA60A2D8D15}"/>
              </a:ext>
            </a:extLst>
          </p:cNvPr>
          <p:cNvSpPr txBox="1"/>
          <p:nvPr/>
        </p:nvSpPr>
        <p:spPr>
          <a:xfrm>
            <a:off x="2267340" y="5355397"/>
            <a:ext cx="52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Aplicación de método SLAM utilizando ROS2 </a:t>
            </a:r>
          </a:p>
        </p:txBody>
      </p:sp>
    </p:spTree>
    <p:extLst>
      <p:ext uri="{BB962C8B-B14F-4D97-AF65-F5344CB8AC3E}">
        <p14:creationId xmlns:p14="http://schemas.microsoft.com/office/powerpoint/2010/main" val="275431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C78D-BCEF-D729-25D2-7716C6DD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Justificación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D7B6-A68D-BDFF-5708-10C2F311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sz="2400" dirty="0"/>
              <a:t>Exploración y planificación de trayectorias en entornos desconocidos.</a:t>
            </a:r>
          </a:p>
          <a:p>
            <a:r>
              <a:rPr lang="es-GT" sz="2400" dirty="0"/>
              <a:t>Mejora en métodos de vigilancia, seguridad y patrullaje. </a:t>
            </a:r>
          </a:p>
          <a:p>
            <a:r>
              <a:rPr lang="es-GT" sz="2400" dirty="0"/>
              <a:t>Automatización de vehículos ayudantes dentro de espacios industriales.</a:t>
            </a:r>
          </a:p>
          <a:p>
            <a:pPr marL="0" indent="0">
              <a:buNone/>
            </a:pPr>
            <a:endParaRPr lang="es-G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68D01-5C28-B5DB-9790-4DB6D1AE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06.01.2024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D4C5F-C1BB-B0FA-8945-B314AA91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9</a:t>
            </a:fld>
            <a:endParaRPr lang="es-ES_tradnl" dirty="0"/>
          </a:p>
        </p:txBody>
      </p:sp>
      <p:pic>
        <p:nvPicPr>
          <p:cNvPr id="1028" name="Picture 4" descr="Cuatro ventajas de los sistemas multi-robot y una digresión sobre la  complejidad | Ignacio G.R. Gavilán">
            <a:extLst>
              <a:ext uri="{FF2B5EF4-FFF2-40B4-BE49-F238E27FC236}">
                <a16:creationId xmlns:a16="http://schemas.microsoft.com/office/drawing/2014/main" id="{F618B82F-B810-3451-F39F-74A7F73A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9" y="3286312"/>
            <a:ext cx="5844302" cy="263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é es un robot de seguridad y qué hace? Toda la info en este post.">
            <a:extLst>
              <a:ext uri="{FF2B5EF4-FFF2-40B4-BE49-F238E27FC236}">
                <a16:creationId xmlns:a16="http://schemas.microsoft.com/office/drawing/2014/main" id="{C4AAE457-B3D3-FCFF-92E2-1793BAFA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54" y="3286312"/>
            <a:ext cx="3955861" cy="263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127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5570</TotalTime>
  <Words>1422</Words>
  <Application>Microsoft Office PowerPoint</Application>
  <PresentationFormat>Widescreen</PresentationFormat>
  <Paragraphs>240</Paragraphs>
  <Slides>53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Wingdings</vt:lpstr>
      <vt:lpstr>Office Theme</vt:lpstr>
      <vt:lpstr>Desarrollo y evaluación de algoritmos para el mapeo de entornos y generación de trayectorias utilizando sistemas robóticos multi-agente.</vt:lpstr>
      <vt:lpstr>Resumen</vt:lpstr>
      <vt:lpstr>Resumen</vt:lpstr>
      <vt:lpstr>Resumen</vt:lpstr>
      <vt:lpstr>Objetivo General</vt:lpstr>
      <vt:lpstr>Objetivos Específicos </vt:lpstr>
      <vt:lpstr>Introducción</vt:lpstr>
      <vt:lpstr>Antecedentes</vt:lpstr>
      <vt:lpstr>Justificación</vt:lpstr>
      <vt:lpstr>Alcance</vt:lpstr>
      <vt:lpstr>Marco teórico</vt:lpstr>
      <vt:lpstr>Marco teórico</vt:lpstr>
      <vt:lpstr>Marco teórico</vt:lpstr>
      <vt:lpstr>Marco teórico </vt:lpstr>
      <vt:lpstr>Diseño de representación Pololu 3pi+ y mundo simulado en Webots</vt:lpstr>
      <vt:lpstr>Diseño e implementación Pololu 3pi+</vt:lpstr>
      <vt:lpstr>Diseño e implementación Pololu 3pi+</vt:lpstr>
      <vt:lpstr>Mundo simulado en Webots</vt:lpstr>
      <vt:lpstr>Mundo simulado en Webots</vt:lpstr>
      <vt:lpstr>Otros Mapas – Mapa 2</vt:lpstr>
      <vt:lpstr>Otros Mapas – Mapa 3</vt:lpstr>
      <vt:lpstr>Otros Mapas – Mapa 4</vt:lpstr>
      <vt:lpstr>Otros Mapas – Mapa 5</vt:lpstr>
      <vt:lpstr>Validación de algoritmos – Algoritmo de Exploración</vt:lpstr>
      <vt:lpstr>Validación de algoritmos – Algoritmo de Mapeo y generación de trayectoria. </vt:lpstr>
      <vt:lpstr>Validación de algoritmos – Algoritmo de Mapeo y generación de trayectoria. </vt:lpstr>
      <vt:lpstr>Exploración, mapeo y generación de trayectorias. </vt:lpstr>
      <vt:lpstr>Exploración sobre entorno desconocido.</vt:lpstr>
      <vt:lpstr>Error de trayectoria de exploración. </vt:lpstr>
      <vt:lpstr>Mapeo del entorno.</vt:lpstr>
      <vt:lpstr>Espacio de trabajo y generación de trayectorias en mapa.</vt:lpstr>
      <vt:lpstr>Exploración, mapeo y generación de trayectoria.</vt:lpstr>
      <vt:lpstr>Seguimiento de trayectoria.</vt:lpstr>
      <vt:lpstr>Mapa 2 - Exploración, mapeo y generación de trayectoria.</vt:lpstr>
      <vt:lpstr>Mapa 2 - Seguimiento de trayectoria.</vt:lpstr>
      <vt:lpstr>Mapa 3 - Exploración, mapeo y generación de trayectoria.</vt:lpstr>
      <vt:lpstr>Mapa 3 - Seguimiento de trayectoria.</vt:lpstr>
      <vt:lpstr>Mapa 4 - Exploración, mapeo y generación de trayectoria.</vt:lpstr>
      <vt:lpstr>Mapa 4 - Seguimiento de trayectoria.</vt:lpstr>
      <vt:lpstr>Mapa 5 - Exploración, mapeo y generación de trayectoria.</vt:lpstr>
      <vt:lpstr>Mapa 5 - Seguimiento de trayectoria.</vt:lpstr>
      <vt:lpstr>Mapa 1 - Exploración, mapeo y generación de trayectoria multiagente.</vt:lpstr>
      <vt:lpstr>Mapa 1 - Seguimiento de trayectoria multiagente.</vt:lpstr>
      <vt:lpstr>Base Sensores de Distancia</vt:lpstr>
      <vt:lpstr>Sensor VL53L0X</vt:lpstr>
      <vt:lpstr>Sensor VL53L0X sobre base de medición</vt:lpstr>
      <vt:lpstr>PowerPoint Presentation</vt:lpstr>
      <vt:lpstr>Resultados lecturas sensor VL53L0X sobre base</vt:lpstr>
      <vt:lpstr>Conclusiones y Recomendaciones</vt:lpstr>
      <vt:lpstr>Conclusiones</vt:lpstr>
      <vt:lpstr>Recomendaciones</vt:lpstr>
      <vt:lpstr>Referencias Bibliográficas</vt:lpstr>
      <vt:lpstr>¡Gracias por su atención! (Inicia espacio para preguntas de la Terna)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Leal Ordóñez</dc:creator>
  <cp:lastModifiedBy>GODOY LUCERO, FREDY JOSUE</cp:lastModifiedBy>
  <cp:revision>29</cp:revision>
  <dcterms:created xsi:type="dcterms:W3CDTF">2023-10-27T10:43:38Z</dcterms:created>
  <dcterms:modified xsi:type="dcterms:W3CDTF">2024-01-06T14:48:08Z</dcterms:modified>
</cp:coreProperties>
</file>